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460" r:id="rId2"/>
    <p:sldId id="463" r:id="rId3"/>
    <p:sldId id="450" r:id="rId4"/>
    <p:sldId id="464" r:id="rId5"/>
    <p:sldId id="465" r:id="rId6"/>
    <p:sldId id="467" r:id="rId7"/>
    <p:sldId id="466" r:id="rId8"/>
    <p:sldId id="468" r:id="rId9"/>
  </p:sldIdLst>
  <p:sldSz cx="9144000" cy="6858000" type="screen4x3"/>
  <p:notesSz cx="6742113" cy="98758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3F673331-87F1-4A67-BE49-55299A7F67B9}">
          <p14:sldIdLst>
            <p14:sldId id="460"/>
            <p14:sldId id="463"/>
            <p14:sldId id="450"/>
            <p14:sldId id="464"/>
            <p14:sldId id="465"/>
            <p14:sldId id="467"/>
            <p14:sldId id="466"/>
            <p14:sldId id="468"/>
          </p14:sldIdLst>
        </p14:section>
        <p14:section name="Namnlöst avsnitt" id="{ABD8B993-110D-4586-8834-49C1CED2804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79" autoAdjust="0"/>
    <p:restoredTop sz="94675" autoAdjust="0"/>
  </p:normalViewPr>
  <p:slideViewPr>
    <p:cSldViewPr>
      <p:cViewPr varScale="1">
        <p:scale>
          <a:sx n="62" d="100"/>
          <a:sy n="62" d="100"/>
        </p:scale>
        <p:origin x="1240"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21583" cy="493791"/>
          </a:xfrm>
          <a:prstGeom prst="rect">
            <a:avLst/>
          </a:prstGeom>
        </p:spPr>
        <p:txBody>
          <a:bodyPr vert="horz" lIns="90424" tIns="45212" rIns="90424" bIns="45212" rtlCol="0"/>
          <a:lstStyle>
            <a:lvl1pPr algn="l">
              <a:defRPr sz="1200"/>
            </a:lvl1pPr>
          </a:lstStyle>
          <a:p>
            <a:endParaRPr lang="sv-SE"/>
          </a:p>
        </p:txBody>
      </p:sp>
      <p:sp>
        <p:nvSpPr>
          <p:cNvPr id="3" name="Platshållare för datum 2"/>
          <p:cNvSpPr>
            <a:spLocks noGrp="1"/>
          </p:cNvSpPr>
          <p:nvPr>
            <p:ph type="dt" sz="quarter" idx="1"/>
          </p:nvPr>
        </p:nvSpPr>
        <p:spPr>
          <a:xfrm>
            <a:off x="3818970" y="1"/>
            <a:ext cx="2921583" cy="493791"/>
          </a:xfrm>
          <a:prstGeom prst="rect">
            <a:avLst/>
          </a:prstGeom>
        </p:spPr>
        <p:txBody>
          <a:bodyPr vert="horz" lIns="90424" tIns="45212" rIns="90424" bIns="45212" rtlCol="0"/>
          <a:lstStyle>
            <a:lvl1pPr algn="r">
              <a:defRPr sz="1200"/>
            </a:lvl1pPr>
          </a:lstStyle>
          <a:p>
            <a:fld id="{2AD1F94E-261A-4D8F-8561-FF911FCEC080}" type="datetimeFigureOut">
              <a:rPr lang="sv-SE" smtClean="0"/>
              <a:t>2020-06-05</a:t>
            </a:fld>
            <a:endParaRPr lang="sv-SE"/>
          </a:p>
        </p:txBody>
      </p:sp>
      <p:sp>
        <p:nvSpPr>
          <p:cNvPr id="4" name="Platshållare för sidfot 3"/>
          <p:cNvSpPr>
            <a:spLocks noGrp="1"/>
          </p:cNvSpPr>
          <p:nvPr>
            <p:ph type="ftr" sz="quarter" idx="2"/>
          </p:nvPr>
        </p:nvSpPr>
        <p:spPr>
          <a:xfrm>
            <a:off x="0" y="9380334"/>
            <a:ext cx="2921583" cy="493791"/>
          </a:xfrm>
          <a:prstGeom prst="rect">
            <a:avLst/>
          </a:prstGeom>
        </p:spPr>
        <p:txBody>
          <a:bodyPr vert="horz" lIns="90424" tIns="45212" rIns="90424" bIns="45212" rtlCol="0" anchor="b"/>
          <a:lstStyle>
            <a:lvl1pPr algn="l">
              <a:defRPr sz="1200"/>
            </a:lvl1pPr>
          </a:lstStyle>
          <a:p>
            <a:endParaRPr lang="sv-SE"/>
          </a:p>
        </p:txBody>
      </p:sp>
      <p:sp>
        <p:nvSpPr>
          <p:cNvPr id="5" name="Platshållare för bildnummer 4"/>
          <p:cNvSpPr>
            <a:spLocks noGrp="1"/>
          </p:cNvSpPr>
          <p:nvPr>
            <p:ph type="sldNum" sz="quarter" idx="3"/>
          </p:nvPr>
        </p:nvSpPr>
        <p:spPr>
          <a:xfrm>
            <a:off x="3818970" y="9380334"/>
            <a:ext cx="2921583" cy="493791"/>
          </a:xfrm>
          <a:prstGeom prst="rect">
            <a:avLst/>
          </a:prstGeom>
        </p:spPr>
        <p:txBody>
          <a:bodyPr vert="horz" lIns="90424" tIns="45212" rIns="90424" bIns="45212" rtlCol="0" anchor="b"/>
          <a:lstStyle>
            <a:lvl1pPr algn="r">
              <a:defRPr sz="1200"/>
            </a:lvl1pPr>
          </a:lstStyle>
          <a:p>
            <a:fld id="{8357D4BC-994F-4822-842E-809E15A62900}" type="slidenum">
              <a:rPr lang="sv-SE" smtClean="0"/>
              <a:t>‹#›</a:t>
            </a:fld>
            <a:endParaRPr lang="sv-SE"/>
          </a:p>
        </p:txBody>
      </p:sp>
    </p:spTree>
    <p:extLst>
      <p:ext uri="{BB962C8B-B14F-4D97-AF65-F5344CB8AC3E}">
        <p14:creationId xmlns:p14="http://schemas.microsoft.com/office/powerpoint/2010/main" val="3400268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21583" cy="493791"/>
          </a:xfrm>
          <a:prstGeom prst="rect">
            <a:avLst/>
          </a:prstGeom>
        </p:spPr>
        <p:txBody>
          <a:bodyPr vert="horz" lIns="90424" tIns="45212" rIns="90424" bIns="45212" rtlCol="0"/>
          <a:lstStyle>
            <a:lvl1pPr algn="l">
              <a:defRPr sz="1200"/>
            </a:lvl1pPr>
          </a:lstStyle>
          <a:p>
            <a:endParaRPr lang="sv-SE"/>
          </a:p>
        </p:txBody>
      </p:sp>
      <p:sp>
        <p:nvSpPr>
          <p:cNvPr id="3" name="Platshållare för datum 2"/>
          <p:cNvSpPr>
            <a:spLocks noGrp="1"/>
          </p:cNvSpPr>
          <p:nvPr>
            <p:ph type="dt" idx="1"/>
          </p:nvPr>
        </p:nvSpPr>
        <p:spPr>
          <a:xfrm>
            <a:off x="3818970" y="1"/>
            <a:ext cx="2921583" cy="493791"/>
          </a:xfrm>
          <a:prstGeom prst="rect">
            <a:avLst/>
          </a:prstGeom>
        </p:spPr>
        <p:txBody>
          <a:bodyPr vert="horz" lIns="90424" tIns="45212" rIns="90424" bIns="45212" rtlCol="0"/>
          <a:lstStyle>
            <a:lvl1pPr algn="r">
              <a:defRPr sz="1200"/>
            </a:lvl1pPr>
          </a:lstStyle>
          <a:p>
            <a:fld id="{5ADECAF5-E690-404A-A3B9-17CE59043712}" type="datetimeFigureOut">
              <a:rPr lang="sv-SE" smtClean="0"/>
              <a:t>2020-06-05</a:t>
            </a:fld>
            <a:endParaRPr lang="sv-SE"/>
          </a:p>
        </p:txBody>
      </p:sp>
      <p:sp>
        <p:nvSpPr>
          <p:cNvPr id="4" name="Platshållare för bildobjekt 3"/>
          <p:cNvSpPr>
            <a:spLocks noGrp="1" noRot="1" noChangeAspect="1"/>
          </p:cNvSpPr>
          <p:nvPr>
            <p:ph type="sldImg" idx="2"/>
          </p:nvPr>
        </p:nvSpPr>
        <p:spPr>
          <a:xfrm>
            <a:off x="901700" y="739775"/>
            <a:ext cx="4938713" cy="3705225"/>
          </a:xfrm>
          <a:prstGeom prst="rect">
            <a:avLst/>
          </a:prstGeom>
          <a:noFill/>
          <a:ln w="12700">
            <a:solidFill>
              <a:prstClr val="black"/>
            </a:solidFill>
          </a:ln>
        </p:spPr>
        <p:txBody>
          <a:bodyPr vert="horz" lIns="90424" tIns="45212" rIns="90424" bIns="45212" rtlCol="0" anchor="ctr"/>
          <a:lstStyle/>
          <a:p>
            <a:endParaRPr lang="sv-SE"/>
          </a:p>
        </p:txBody>
      </p:sp>
      <p:sp>
        <p:nvSpPr>
          <p:cNvPr id="5" name="Platshållare för anteckningar 4"/>
          <p:cNvSpPr>
            <a:spLocks noGrp="1"/>
          </p:cNvSpPr>
          <p:nvPr>
            <p:ph type="body" sz="quarter" idx="3"/>
          </p:nvPr>
        </p:nvSpPr>
        <p:spPr>
          <a:xfrm>
            <a:off x="674212" y="4691024"/>
            <a:ext cx="5393690" cy="4444127"/>
          </a:xfrm>
          <a:prstGeom prst="rect">
            <a:avLst/>
          </a:prstGeom>
        </p:spPr>
        <p:txBody>
          <a:bodyPr vert="horz" lIns="90424" tIns="45212" rIns="90424" bIns="45212"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380334"/>
            <a:ext cx="2921583" cy="493791"/>
          </a:xfrm>
          <a:prstGeom prst="rect">
            <a:avLst/>
          </a:prstGeom>
        </p:spPr>
        <p:txBody>
          <a:bodyPr vert="horz" lIns="90424" tIns="45212" rIns="90424" bIns="45212" rtlCol="0" anchor="b"/>
          <a:lstStyle>
            <a:lvl1pPr algn="l">
              <a:defRPr sz="1200"/>
            </a:lvl1pPr>
          </a:lstStyle>
          <a:p>
            <a:endParaRPr lang="sv-SE"/>
          </a:p>
        </p:txBody>
      </p:sp>
      <p:sp>
        <p:nvSpPr>
          <p:cNvPr id="7" name="Platshållare för bildnummer 6"/>
          <p:cNvSpPr>
            <a:spLocks noGrp="1"/>
          </p:cNvSpPr>
          <p:nvPr>
            <p:ph type="sldNum" sz="quarter" idx="5"/>
          </p:nvPr>
        </p:nvSpPr>
        <p:spPr>
          <a:xfrm>
            <a:off x="3818970" y="9380334"/>
            <a:ext cx="2921583" cy="493791"/>
          </a:xfrm>
          <a:prstGeom prst="rect">
            <a:avLst/>
          </a:prstGeom>
        </p:spPr>
        <p:txBody>
          <a:bodyPr vert="horz" lIns="90424" tIns="45212" rIns="90424" bIns="45212" rtlCol="0" anchor="b"/>
          <a:lstStyle>
            <a:lvl1pPr algn="r">
              <a:defRPr sz="1200"/>
            </a:lvl1pPr>
          </a:lstStyle>
          <a:p>
            <a:fld id="{D239C1CC-87A5-4942-9595-79CA4F3BBBEF}" type="slidenum">
              <a:rPr lang="sv-SE" smtClean="0"/>
              <a:t>‹#›</a:t>
            </a:fld>
            <a:endParaRPr lang="sv-SE"/>
          </a:p>
        </p:txBody>
      </p:sp>
    </p:spTree>
    <p:extLst>
      <p:ext uri="{BB962C8B-B14F-4D97-AF65-F5344CB8AC3E}">
        <p14:creationId xmlns:p14="http://schemas.microsoft.com/office/powerpoint/2010/main" val="36196664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D239C1CC-87A5-4942-9595-79CA4F3BBBEF}" type="slidenum">
              <a:rPr lang="sv-SE" smtClean="0"/>
              <a:t>2</a:t>
            </a:fld>
            <a:endParaRPr lang="sv-SE"/>
          </a:p>
        </p:txBody>
      </p:sp>
      <p:sp>
        <p:nvSpPr>
          <p:cNvPr id="5" name="Platshållare för datum 4">
            <a:extLst>
              <a:ext uri="{FF2B5EF4-FFF2-40B4-BE49-F238E27FC236}">
                <a16:creationId xmlns:a16="http://schemas.microsoft.com/office/drawing/2014/main" id="{24CB8A64-3C0D-4F4D-8820-175894581427}"/>
              </a:ext>
            </a:extLst>
          </p:cNvPr>
          <p:cNvSpPr>
            <a:spLocks noGrp="1"/>
          </p:cNvSpPr>
          <p:nvPr>
            <p:ph type="dt" idx="1"/>
          </p:nvPr>
        </p:nvSpPr>
        <p:spPr/>
        <p:txBody>
          <a:bodyPr/>
          <a:lstStyle/>
          <a:p>
            <a:r>
              <a:rPr lang="sv-SE"/>
              <a:t>2019-08-29</a:t>
            </a:r>
          </a:p>
        </p:txBody>
      </p:sp>
    </p:spTree>
    <p:extLst>
      <p:ext uri="{BB962C8B-B14F-4D97-AF65-F5344CB8AC3E}">
        <p14:creationId xmlns:p14="http://schemas.microsoft.com/office/powerpoint/2010/main" val="934128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D239C1CC-87A5-4942-9595-79CA4F3BBBEF}" type="slidenum">
              <a:rPr lang="sv-SE" smtClean="0"/>
              <a:t>3</a:t>
            </a:fld>
            <a:endParaRPr lang="sv-SE"/>
          </a:p>
        </p:txBody>
      </p:sp>
      <p:sp>
        <p:nvSpPr>
          <p:cNvPr id="5" name="Platshållare för datum 4">
            <a:extLst>
              <a:ext uri="{FF2B5EF4-FFF2-40B4-BE49-F238E27FC236}">
                <a16:creationId xmlns:a16="http://schemas.microsoft.com/office/drawing/2014/main" id="{24CB8A64-3C0D-4F4D-8820-175894581427}"/>
              </a:ext>
            </a:extLst>
          </p:cNvPr>
          <p:cNvSpPr>
            <a:spLocks noGrp="1"/>
          </p:cNvSpPr>
          <p:nvPr>
            <p:ph type="dt" idx="1"/>
          </p:nvPr>
        </p:nvSpPr>
        <p:spPr/>
        <p:txBody>
          <a:bodyPr/>
          <a:lstStyle/>
          <a:p>
            <a:r>
              <a:rPr lang="sv-SE"/>
              <a:t>2019-08-29</a:t>
            </a:r>
          </a:p>
        </p:txBody>
      </p:sp>
    </p:spTree>
    <p:extLst>
      <p:ext uri="{BB962C8B-B14F-4D97-AF65-F5344CB8AC3E}">
        <p14:creationId xmlns:p14="http://schemas.microsoft.com/office/powerpoint/2010/main" val="3504303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D239C1CC-87A5-4942-9595-79CA4F3BBBEF}" type="slidenum">
              <a:rPr lang="sv-SE" smtClean="0"/>
              <a:t>4</a:t>
            </a:fld>
            <a:endParaRPr lang="sv-SE"/>
          </a:p>
        </p:txBody>
      </p:sp>
      <p:sp>
        <p:nvSpPr>
          <p:cNvPr id="5" name="Platshållare för datum 4">
            <a:extLst>
              <a:ext uri="{FF2B5EF4-FFF2-40B4-BE49-F238E27FC236}">
                <a16:creationId xmlns:a16="http://schemas.microsoft.com/office/drawing/2014/main" id="{24CB8A64-3C0D-4F4D-8820-175894581427}"/>
              </a:ext>
            </a:extLst>
          </p:cNvPr>
          <p:cNvSpPr>
            <a:spLocks noGrp="1"/>
          </p:cNvSpPr>
          <p:nvPr>
            <p:ph type="dt" idx="1"/>
          </p:nvPr>
        </p:nvSpPr>
        <p:spPr/>
        <p:txBody>
          <a:bodyPr/>
          <a:lstStyle/>
          <a:p>
            <a:r>
              <a:rPr lang="sv-SE"/>
              <a:t>2019-08-29</a:t>
            </a:r>
          </a:p>
        </p:txBody>
      </p:sp>
    </p:spTree>
    <p:extLst>
      <p:ext uri="{BB962C8B-B14F-4D97-AF65-F5344CB8AC3E}">
        <p14:creationId xmlns:p14="http://schemas.microsoft.com/office/powerpoint/2010/main" val="2536555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D239C1CC-87A5-4942-9595-79CA4F3BBBEF}" type="slidenum">
              <a:rPr lang="sv-SE" smtClean="0"/>
              <a:t>5</a:t>
            </a:fld>
            <a:endParaRPr lang="sv-SE"/>
          </a:p>
        </p:txBody>
      </p:sp>
      <p:sp>
        <p:nvSpPr>
          <p:cNvPr id="5" name="Platshållare för datum 4">
            <a:extLst>
              <a:ext uri="{FF2B5EF4-FFF2-40B4-BE49-F238E27FC236}">
                <a16:creationId xmlns:a16="http://schemas.microsoft.com/office/drawing/2014/main" id="{24CB8A64-3C0D-4F4D-8820-175894581427}"/>
              </a:ext>
            </a:extLst>
          </p:cNvPr>
          <p:cNvSpPr>
            <a:spLocks noGrp="1"/>
          </p:cNvSpPr>
          <p:nvPr>
            <p:ph type="dt" idx="1"/>
          </p:nvPr>
        </p:nvSpPr>
        <p:spPr/>
        <p:txBody>
          <a:bodyPr/>
          <a:lstStyle/>
          <a:p>
            <a:r>
              <a:rPr lang="sv-SE"/>
              <a:t>2019-08-29</a:t>
            </a:r>
          </a:p>
        </p:txBody>
      </p:sp>
    </p:spTree>
    <p:extLst>
      <p:ext uri="{BB962C8B-B14F-4D97-AF65-F5344CB8AC3E}">
        <p14:creationId xmlns:p14="http://schemas.microsoft.com/office/powerpoint/2010/main" val="3606936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D239C1CC-87A5-4942-9595-79CA4F3BBBEF}" type="slidenum">
              <a:rPr lang="sv-SE" smtClean="0"/>
              <a:t>6</a:t>
            </a:fld>
            <a:endParaRPr lang="sv-SE"/>
          </a:p>
        </p:txBody>
      </p:sp>
      <p:sp>
        <p:nvSpPr>
          <p:cNvPr id="5" name="Platshållare för datum 4">
            <a:extLst>
              <a:ext uri="{FF2B5EF4-FFF2-40B4-BE49-F238E27FC236}">
                <a16:creationId xmlns:a16="http://schemas.microsoft.com/office/drawing/2014/main" id="{24CB8A64-3C0D-4F4D-8820-175894581427}"/>
              </a:ext>
            </a:extLst>
          </p:cNvPr>
          <p:cNvSpPr>
            <a:spLocks noGrp="1"/>
          </p:cNvSpPr>
          <p:nvPr>
            <p:ph type="dt" idx="1"/>
          </p:nvPr>
        </p:nvSpPr>
        <p:spPr/>
        <p:txBody>
          <a:bodyPr/>
          <a:lstStyle/>
          <a:p>
            <a:r>
              <a:rPr lang="sv-SE"/>
              <a:t>2019-08-29</a:t>
            </a:r>
          </a:p>
        </p:txBody>
      </p:sp>
    </p:spTree>
    <p:extLst>
      <p:ext uri="{BB962C8B-B14F-4D97-AF65-F5344CB8AC3E}">
        <p14:creationId xmlns:p14="http://schemas.microsoft.com/office/powerpoint/2010/main" val="3764630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239C1CC-87A5-4942-9595-79CA4F3BBBEF}" type="slidenum">
              <a:rPr lang="sv-SE" smtClean="0"/>
              <a:t>7</a:t>
            </a:fld>
            <a:endParaRPr lang="sv-SE"/>
          </a:p>
        </p:txBody>
      </p:sp>
      <p:sp>
        <p:nvSpPr>
          <p:cNvPr id="5" name="Platshållare för datum 4">
            <a:extLst>
              <a:ext uri="{FF2B5EF4-FFF2-40B4-BE49-F238E27FC236}">
                <a16:creationId xmlns:a16="http://schemas.microsoft.com/office/drawing/2014/main" id="{24CB8A64-3C0D-4F4D-8820-175894581427}"/>
              </a:ext>
            </a:extLst>
          </p:cNvPr>
          <p:cNvSpPr>
            <a:spLocks noGrp="1"/>
          </p:cNvSpPr>
          <p:nvPr>
            <p:ph type="dt" idx="1"/>
          </p:nvPr>
        </p:nvSpPr>
        <p:spPr/>
        <p:txBody>
          <a:bodyPr/>
          <a:lstStyle/>
          <a:p>
            <a:r>
              <a:rPr lang="sv-SE"/>
              <a:t>2019-08-29</a:t>
            </a:r>
          </a:p>
        </p:txBody>
      </p:sp>
    </p:spTree>
    <p:extLst>
      <p:ext uri="{BB962C8B-B14F-4D97-AF65-F5344CB8AC3E}">
        <p14:creationId xmlns:p14="http://schemas.microsoft.com/office/powerpoint/2010/main" val="2521579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D239C1CC-87A5-4942-9595-79CA4F3BBBEF}" type="slidenum">
              <a:rPr lang="sv-SE" smtClean="0"/>
              <a:t>8</a:t>
            </a:fld>
            <a:endParaRPr lang="sv-SE"/>
          </a:p>
        </p:txBody>
      </p:sp>
      <p:sp>
        <p:nvSpPr>
          <p:cNvPr id="5" name="Platshållare för datum 4">
            <a:extLst>
              <a:ext uri="{FF2B5EF4-FFF2-40B4-BE49-F238E27FC236}">
                <a16:creationId xmlns:a16="http://schemas.microsoft.com/office/drawing/2014/main" id="{24CB8A64-3C0D-4F4D-8820-175894581427}"/>
              </a:ext>
            </a:extLst>
          </p:cNvPr>
          <p:cNvSpPr>
            <a:spLocks noGrp="1"/>
          </p:cNvSpPr>
          <p:nvPr>
            <p:ph type="dt" idx="1"/>
          </p:nvPr>
        </p:nvSpPr>
        <p:spPr/>
        <p:txBody>
          <a:bodyPr/>
          <a:lstStyle/>
          <a:p>
            <a:r>
              <a:rPr lang="sv-SE"/>
              <a:t>2019-08-29</a:t>
            </a:r>
          </a:p>
        </p:txBody>
      </p:sp>
    </p:spTree>
    <p:extLst>
      <p:ext uri="{BB962C8B-B14F-4D97-AF65-F5344CB8AC3E}">
        <p14:creationId xmlns:p14="http://schemas.microsoft.com/office/powerpoint/2010/main" val="564610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E6D989C9-4B3E-4FD9-A673-3E718CDDB398}" type="datetime1">
              <a:rPr lang="sv-SE" smtClean="0"/>
              <a:t>2020-06-05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D0CC2A9-A0A6-4DBB-A64B-FB209516987C}" type="slidenum">
              <a:rPr lang="sv-SE" smtClean="0"/>
              <a:t>‹#›</a:t>
            </a:fld>
            <a:endParaRPr lang="sv-SE"/>
          </a:p>
        </p:txBody>
      </p:sp>
    </p:spTree>
    <p:extLst>
      <p:ext uri="{BB962C8B-B14F-4D97-AF65-F5344CB8AC3E}">
        <p14:creationId xmlns:p14="http://schemas.microsoft.com/office/powerpoint/2010/main" val="3913635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D564316-BEF3-4F91-A232-1B28C027271E}" type="datetime1">
              <a:rPr lang="sv-SE" smtClean="0"/>
              <a:t>2020-06-05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D0CC2A9-A0A6-4DBB-A64B-FB209516987C}" type="slidenum">
              <a:rPr lang="sv-SE" smtClean="0"/>
              <a:t>‹#›</a:t>
            </a:fld>
            <a:endParaRPr lang="sv-SE"/>
          </a:p>
        </p:txBody>
      </p:sp>
    </p:spTree>
    <p:extLst>
      <p:ext uri="{BB962C8B-B14F-4D97-AF65-F5344CB8AC3E}">
        <p14:creationId xmlns:p14="http://schemas.microsoft.com/office/powerpoint/2010/main" val="1456296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AE8B6A2B-203A-41D1-9E9D-3E11675EEB34}" type="datetime1">
              <a:rPr lang="sv-SE" smtClean="0"/>
              <a:t>2020-06-05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D0CC2A9-A0A6-4DBB-A64B-FB209516987C}" type="slidenum">
              <a:rPr lang="sv-SE" smtClean="0"/>
              <a:t>‹#›</a:t>
            </a:fld>
            <a:endParaRPr lang="sv-SE"/>
          </a:p>
        </p:txBody>
      </p:sp>
    </p:spTree>
    <p:extLst>
      <p:ext uri="{BB962C8B-B14F-4D97-AF65-F5344CB8AC3E}">
        <p14:creationId xmlns:p14="http://schemas.microsoft.com/office/powerpoint/2010/main" val="296959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60834A6-294D-46F7-8520-26BC1C2BAF62}" type="datetime1">
              <a:rPr lang="sv-SE" smtClean="0"/>
              <a:t>2020-06-05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D0CC2A9-A0A6-4DBB-A64B-FB209516987C}" type="slidenum">
              <a:rPr lang="sv-SE" smtClean="0"/>
              <a:t>‹#›</a:t>
            </a:fld>
            <a:endParaRPr lang="sv-SE"/>
          </a:p>
        </p:txBody>
      </p:sp>
    </p:spTree>
    <p:extLst>
      <p:ext uri="{BB962C8B-B14F-4D97-AF65-F5344CB8AC3E}">
        <p14:creationId xmlns:p14="http://schemas.microsoft.com/office/powerpoint/2010/main" val="281071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B7057C8D-1261-4BBC-B2D9-5989D5954D5E}" type="datetime1">
              <a:rPr lang="sv-SE" smtClean="0"/>
              <a:t>2020-06-05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D0CC2A9-A0A6-4DBB-A64B-FB209516987C}" type="slidenum">
              <a:rPr lang="sv-SE" smtClean="0"/>
              <a:t>‹#›</a:t>
            </a:fld>
            <a:endParaRPr lang="sv-SE"/>
          </a:p>
        </p:txBody>
      </p:sp>
    </p:spTree>
    <p:extLst>
      <p:ext uri="{BB962C8B-B14F-4D97-AF65-F5344CB8AC3E}">
        <p14:creationId xmlns:p14="http://schemas.microsoft.com/office/powerpoint/2010/main" val="323722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559FA928-B58B-45C3-B28C-356DFD3A85CC}" type="datetime1">
              <a:rPr lang="sv-SE" smtClean="0"/>
              <a:t>2020-06-05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D0CC2A9-A0A6-4DBB-A64B-FB209516987C}" type="slidenum">
              <a:rPr lang="sv-SE" smtClean="0"/>
              <a:t>‹#›</a:t>
            </a:fld>
            <a:endParaRPr lang="sv-SE"/>
          </a:p>
        </p:txBody>
      </p:sp>
    </p:spTree>
    <p:extLst>
      <p:ext uri="{BB962C8B-B14F-4D97-AF65-F5344CB8AC3E}">
        <p14:creationId xmlns:p14="http://schemas.microsoft.com/office/powerpoint/2010/main" val="46478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1431C19E-FB57-47EB-8561-B01225808939}" type="datetime1">
              <a:rPr lang="sv-SE" smtClean="0"/>
              <a:t>2020-06-05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8D0CC2A9-A0A6-4DBB-A64B-FB209516987C}" type="slidenum">
              <a:rPr lang="sv-SE" smtClean="0"/>
              <a:t>‹#›</a:t>
            </a:fld>
            <a:endParaRPr lang="sv-SE"/>
          </a:p>
        </p:txBody>
      </p:sp>
    </p:spTree>
    <p:extLst>
      <p:ext uri="{BB962C8B-B14F-4D97-AF65-F5344CB8AC3E}">
        <p14:creationId xmlns:p14="http://schemas.microsoft.com/office/powerpoint/2010/main" val="371703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C94AA36A-00DD-4AC7-82BD-8BA40A6B5749}" type="datetime1">
              <a:rPr lang="sv-SE" smtClean="0"/>
              <a:t>2020-06-05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8D0CC2A9-A0A6-4DBB-A64B-FB209516987C}" type="slidenum">
              <a:rPr lang="sv-SE" smtClean="0"/>
              <a:t>‹#›</a:t>
            </a:fld>
            <a:endParaRPr lang="sv-SE"/>
          </a:p>
        </p:txBody>
      </p:sp>
    </p:spTree>
    <p:extLst>
      <p:ext uri="{BB962C8B-B14F-4D97-AF65-F5344CB8AC3E}">
        <p14:creationId xmlns:p14="http://schemas.microsoft.com/office/powerpoint/2010/main" val="547502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56506EA-6A43-4298-8805-B47DECAF56FC}" type="datetime1">
              <a:rPr lang="sv-SE" smtClean="0"/>
              <a:t>2020-06-05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8D0CC2A9-A0A6-4DBB-A64B-FB209516987C}" type="slidenum">
              <a:rPr lang="sv-SE" smtClean="0"/>
              <a:t>‹#›</a:t>
            </a:fld>
            <a:endParaRPr lang="sv-SE"/>
          </a:p>
        </p:txBody>
      </p:sp>
    </p:spTree>
    <p:extLst>
      <p:ext uri="{BB962C8B-B14F-4D97-AF65-F5344CB8AC3E}">
        <p14:creationId xmlns:p14="http://schemas.microsoft.com/office/powerpoint/2010/main" val="2145967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D56F567E-7FE0-483B-8E80-02D7C88A7CFE}" type="datetime1">
              <a:rPr lang="sv-SE" smtClean="0"/>
              <a:t>2020-06-05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D0CC2A9-A0A6-4DBB-A64B-FB209516987C}" type="slidenum">
              <a:rPr lang="sv-SE" smtClean="0"/>
              <a:t>‹#›</a:t>
            </a:fld>
            <a:endParaRPr lang="sv-SE"/>
          </a:p>
        </p:txBody>
      </p:sp>
    </p:spTree>
    <p:extLst>
      <p:ext uri="{BB962C8B-B14F-4D97-AF65-F5344CB8AC3E}">
        <p14:creationId xmlns:p14="http://schemas.microsoft.com/office/powerpoint/2010/main" val="4029089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0FC22FE6-E0A2-4DF9-9A40-393896E540A6}" type="datetime1">
              <a:rPr lang="sv-SE" smtClean="0"/>
              <a:t>2020-06-05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D0CC2A9-A0A6-4DBB-A64B-FB209516987C}" type="slidenum">
              <a:rPr lang="sv-SE" smtClean="0"/>
              <a:t>‹#›</a:t>
            </a:fld>
            <a:endParaRPr lang="sv-SE"/>
          </a:p>
        </p:txBody>
      </p:sp>
    </p:spTree>
    <p:extLst>
      <p:ext uri="{BB962C8B-B14F-4D97-AF65-F5344CB8AC3E}">
        <p14:creationId xmlns:p14="http://schemas.microsoft.com/office/powerpoint/2010/main" val="2855777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5F166-5D4E-487C-92BB-07B2D92E0CE2}" type="datetime1">
              <a:rPr lang="sv-SE" smtClean="0"/>
              <a:t>2020-06-05</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CC2A9-A0A6-4DBB-A64B-FB209516987C}" type="slidenum">
              <a:rPr lang="sv-SE" smtClean="0"/>
              <a:t>‹#›</a:t>
            </a:fld>
            <a:endParaRPr lang="sv-SE"/>
          </a:p>
        </p:txBody>
      </p:sp>
    </p:spTree>
    <p:extLst>
      <p:ext uri="{BB962C8B-B14F-4D97-AF65-F5344CB8AC3E}">
        <p14:creationId xmlns:p14="http://schemas.microsoft.com/office/powerpoint/2010/main" val="1554719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a:solidFill>
                  <a:srgbClr val="2E7DCC"/>
                </a:solidFill>
                <a:effectLst>
                  <a:outerShdw blurRad="63500" dist="38100" dir="5400000" algn="t" rotWithShape="0">
                    <a:prstClr val="black">
                      <a:alpha val="25000"/>
                    </a:prstClr>
                  </a:outerShdw>
                </a:effectLst>
                <a:latin typeface="Arial" charset="0"/>
                <a:ea typeface="ＭＳ Ｐゴシック" pitchFamily="34" charset="-128"/>
                <a:cs typeface="Arial" charset="0"/>
              </a:rPr>
              <a:t>”Modernisering” av arbetsrätten</a:t>
            </a:r>
            <a:br>
              <a:rPr lang="sv-SE" dirty="0">
                <a:latin typeface="Arial" charset="0"/>
                <a:ea typeface="ＭＳ Ｐゴシック" pitchFamily="34" charset="-128"/>
                <a:cs typeface="Arial" charset="0"/>
              </a:rPr>
            </a:br>
            <a:endParaRPr lang="sv-SE"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6983" y="404664"/>
            <a:ext cx="4911899" cy="5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6044174"/>
            <a:ext cx="8748464" cy="484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279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6983" y="332656"/>
            <a:ext cx="4911899" cy="5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6185127"/>
            <a:ext cx="8748464" cy="484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latshållare för bildnummer 3"/>
          <p:cNvSpPr>
            <a:spLocks noGrp="1"/>
          </p:cNvSpPr>
          <p:nvPr>
            <p:ph type="sldNum" sz="quarter" idx="12"/>
          </p:nvPr>
        </p:nvSpPr>
        <p:spPr/>
        <p:txBody>
          <a:bodyPr/>
          <a:lstStyle/>
          <a:p>
            <a:fld id="{8D0CC2A9-A0A6-4DBB-A64B-FB209516987C}" type="slidenum">
              <a:rPr lang="sv-SE" smtClean="0"/>
              <a:t>2</a:t>
            </a:fld>
            <a:endParaRPr lang="sv-SE"/>
          </a:p>
        </p:txBody>
      </p:sp>
      <p:sp>
        <p:nvSpPr>
          <p:cNvPr id="8" name="Text Placeholder 3"/>
          <p:cNvSpPr txBox="1">
            <a:spLocks/>
          </p:cNvSpPr>
          <p:nvPr/>
        </p:nvSpPr>
        <p:spPr>
          <a:xfrm>
            <a:off x="520654" y="726174"/>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ctr" defTabSz="457200" rtl="0" eaLnBrk="1" fontAlgn="auto" latinLnBrk="0" hangingPunct="1">
              <a:lnSpc>
                <a:spcPts val="3700"/>
              </a:lnSpc>
              <a:spcBef>
                <a:spcPct val="20000"/>
              </a:spcBef>
              <a:spcAft>
                <a:spcPts val="0"/>
              </a:spcAft>
              <a:buClrTx/>
              <a:buSzTx/>
              <a:buFont typeface="Arial"/>
              <a:buNone/>
              <a:tabLst/>
              <a:defRPr/>
            </a:pPr>
            <a:r>
              <a:rPr lang="en-US" sz="3300" kern="0" cap="none" dirty="0" err="1">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rPr>
              <a:t>Turordningsreglerna</a:t>
            </a: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9" name="Text Placeholder 3"/>
          <p:cNvSpPr txBox="1">
            <a:spLocks/>
          </p:cNvSpPr>
          <p:nvPr/>
        </p:nvSpPr>
        <p:spPr>
          <a:xfrm>
            <a:off x="150196" y="594519"/>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17463" algn="ctr">
              <a:lnSpc>
                <a:spcPts val="3600"/>
              </a:lnSpc>
            </a:pP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11" name="Text Placeholder 1">
            <a:extLst>
              <a:ext uri="{FF2B5EF4-FFF2-40B4-BE49-F238E27FC236}">
                <a16:creationId xmlns:a16="http://schemas.microsoft.com/office/drawing/2014/main" id="{E649F639-8F38-49BA-990B-189D5D9CAD8C}"/>
              </a:ext>
            </a:extLst>
          </p:cNvPr>
          <p:cNvSpPr txBox="1">
            <a:spLocks/>
          </p:cNvSpPr>
          <p:nvPr/>
        </p:nvSpPr>
        <p:spPr>
          <a:xfrm>
            <a:off x="526859" y="1483621"/>
            <a:ext cx="8136904" cy="4926181"/>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2000" kern="1200">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4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lvl="0" indent="-514350">
              <a:spcAft>
                <a:spcPts val="200"/>
              </a:spcAft>
              <a:buFont typeface="+mj-lt"/>
              <a:buAutoNum type="arabicPeriod"/>
            </a:pPr>
            <a:r>
              <a:rPr lang="sv-SE" sz="2600" dirty="0">
                <a:latin typeface="+mj-lt"/>
              </a:rPr>
              <a:t>Alla arbetsgivare – oavsett storlek – ska kunna </a:t>
            </a:r>
            <a:r>
              <a:rPr lang="sv-SE" sz="2600" i="1" dirty="0">
                <a:latin typeface="+mj-lt"/>
              </a:rPr>
              <a:t>undanta fem arbetstagare</a:t>
            </a:r>
            <a:r>
              <a:rPr lang="sv-SE" sz="2600" dirty="0">
                <a:latin typeface="+mj-lt"/>
              </a:rPr>
              <a:t> från turordningen.</a:t>
            </a:r>
          </a:p>
          <a:p>
            <a:pPr marL="514350" lvl="0" indent="-514350">
              <a:spcAft>
                <a:spcPts val="200"/>
              </a:spcAft>
              <a:buFont typeface="+mj-lt"/>
              <a:buAutoNum type="arabicPeriod"/>
            </a:pPr>
            <a:r>
              <a:rPr lang="sv-SE" sz="2600" dirty="0">
                <a:latin typeface="+mj-lt"/>
              </a:rPr>
              <a:t>Den s.k. </a:t>
            </a:r>
            <a:r>
              <a:rPr lang="sv-SE" sz="2600" i="1" dirty="0">
                <a:latin typeface="+mj-lt"/>
              </a:rPr>
              <a:t>ortsregeln</a:t>
            </a:r>
            <a:r>
              <a:rPr lang="sv-SE" sz="2600" dirty="0">
                <a:latin typeface="+mj-lt"/>
              </a:rPr>
              <a:t> vid turordning ska – enligt utredningens förslag – slopas. Möjligheten för facklig organisation att begära sammanläggning av flera driftsenheter inom en ort vid arbetsbrist ska således tas bort.</a:t>
            </a:r>
          </a:p>
          <a:p>
            <a:pPr marL="514350" lvl="0" indent="-514350">
              <a:spcAft>
                <a:spcPts val="200"/>
              </a:spcAft>
              <a:buFont typeface="+mj-lt"/>
              <a:buAutoNum type="arabicPeriod"/>
            </a:pPr>
            <a:r>
              <a:rPr lang="sv-SE" sz="2600" dirty="0">
                <a:latin typeface="+mj-lt"/>
              </a:rPr>
              <a:t>Den s.k. </a:t>
            </a:r>
            <a:r>
              <a:rPr lang="sv-SE" sz="2600" i="1" dirty="0">
                <a:latin typeface="+mj-lt"/>
              </a:rPr>
              <a:t>åldersregeln</a:t>
            </a:r>
            <a:r>
              <a:rPr lang="sv-SE" sz="2600" dirty="0">
                <a:latin typeface="+mj-lt"/>
              </a:rPr>
              <a:t> föreslås slopas vid turordning. Åldersregeln innebär att, om två arbetstagare har </a:t>
            </a:r>
            <a:r>
              <a:rPr lang="sv-SE" sz="2600" i="1" dirty="0">
                <a:latin typeface="+mj-lt"/>
              </a:rPr>
              <a:t>lika</a:t>
            </a:r>
            <a:r>
              <a:rPr lang="sv-SE" sz="2600" dirty="0">
                <a:latin typeface="+mj-lt"/>
              </a:rPr>
              <a:t> lång anställningstid, den som är äldre ska ges företräde vid turordning.  Förslaget på den här punkten innebär följaktligen att arbetsgivare i en sådan situation skulle ha rätt att bestämma vem (av två eller flera arbetstagare) som ska sägas upp.</a:t>
            </a:r>
          </a:p>
          <a:p>
            <a:pPr marL="0" marR="0" lvl="0" indent="0" algn="l" defTabSz="914400" rtl="0" eaLnBrk="1" fontAlgn="auto" latinLnBrk="0" hangingPunct="1">
              <a:lnSpc>
                <a:spcPts val="2400"/>
              </a:lnSpc>
              <a:spcBef>
                <a:spcPts val="0"/>
              </a:spcBef>
              <a:spcAft>
                <a:spcPts val="1800"/>
              </a:spcAft>
              <a:buClrTx/>
              <a:buSzTx/>
              <a:buNone/>
              <a:tabLst/>
              <a:defRPr/>
            </a:pPr>
            <a:endParaRPr lang="en-US" sz="2600" dirty="0">
              <a:latin typeface="Calibri"/>
            </a:endParaRPr>
          </a:p>
          <a:p>
            <a:pPr marL="0" marR="0" lvl="0" indent="0" algn="l" defTabSz="914400" rtl="0" eaLnBrk="1" fontAlgn="auto" latinLnBrk="0" hangingPunct="1">
              <a:lnSpc>
                <a:spcPts val="2400"/>
              </a:lnSpc>
              <a:spcBef>
                <a:spcPts val="0"/>
              </a:spcBef>
              <a:spcAft>
                <a:spcPts val="1800"/>
              </a:spcAft>
              <a:buClrTx/>
              <a:buSzTx/>
              <a:buNone/>
              <a:tabLst/>
              <a:defRPr/>
            </a:pPr>
            <a:endParaRPr kumimoji="0" lang="en-US" sz="2600" b="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914400" rtl="0" eaLnBrk="1" fontAlgn="auto" latinLnBrk="0" hangingPunct="1">
              <a:lnSpc>
                <a:spcPts val="2400"/>
              </a:lnSpc>
              <a:spcBef>
                <a:spcPts val="0"/>
              </a:spcBef>
              <a:spcAft>
                <a:spcPts val="0"/>
              </a:spcAft>
              <a:buClrTx/>
              <a:buSzTx/>
              <a:buNone/>
              <a:tabLst/>
              <a:defRPr/>
            </a:pPr>
            <a:endParaRPr kumimoji="0" lang="en-US" sz="2000" b="0" i="0"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242644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6983" y="332656"/>
            <a:ext cx="4911899" cy="5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6185127"/>
            <a:ext cx="8748464" cy="484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latshållare för bildnummer 3"/>
          <p:cNvSpPr>
            <a:spLocks noGrp="1"/>
          </p:cNvSpPr>
          <p:nvPr>
            <p:ph type="sldNum" sz="quarter" idx="12"/>
          </p:nvPr>
        </p:nvSpPr>
        <p:spPr/>
        <p:txBody>
          <a:bodyPr/>
          <a:lstStyle/>
          <a:p>
            <a:fld id="{8D0CC2A9-A0A6-4DBB-A64B-FB209516987C}" type="slidenum">
              <a:rPr lang="sv-SE" smtClean="0"/>
              <a:t>3</a:t>
            </a:fld>
            <a:endParaRPr lang="sv-SE"/>
          </a:p>
        </p:txBody>
      </p:sp>
      <p:sp>
        <p:nvSpPr>
          <p:cNvPr id="8" name="Text Placeholder 3"/>
          <p:cNvSpPr txBox="1">
            <a:spLocks/>
          </p:cNvSpPr>
          <p:nvPr/>
        </p:nvSpPr>
        <p:spPr>
          <a:xfrm>
            <a:off x="520654" y="726174"/>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lgn="ctr">
              <a:lnSpc>
                <a:spcPts val="3700"/>
              </a:lnSpc>
              <a:defRPr/>
            </a:pPr>
            <a:r>
              <a:rPr lang="en-US" sz="3300" i="1"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forts. </a:t>
            </a: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Turordningsreglerna</a:t>
            </a: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9" name="Text Placeholder 3"/>
          <p:cNvSpPr txBox="1">
            <a:spLocks/>
          </p:cNvSpPr>
          <p:nvPr/>
        </p:nvSpPr>
        <p:spPr>
          <a:xfrm>
            <a:off x="150196" y="594519"/>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17463" algn="ctr">
              <a:lnSpc>
                <a:spcPts val="3600"/>
              </a:lnSpc>
            </a:pP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11" name="Text Placeholder 1">
            <a:extLst>
              <a:ext uri="{FF2B5EF4-FFF2-40B4-BE49-F238E27FC236}">
                <a16:creationId xmlns:a16="http://schemas.microsoft.com/office/drawing/2014/main" id="{E649F639-8F38-49BA-990B-189D5D9CAD8C}"/>
              </a:ext>
            </a:extLst>
          </p:cNvPr>
          <p:cNvSpPr txBox="1">
            <a:spLocks/>
          </p:cNvSpPr>
          <p:nvPr/>
        </p:nvSpPr>
        <p:spPr>
          <a:xfrm>
            <a:off x="549896" y="1796363"/>
            <a:ext cx="8136904" cy="371714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4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0" indent="-457200">
              <a:spcAft>
                <a:spcPts val="200"/>
              </a:spcAft>
              <a:buFont typeface="+mj-lt"/>
              <a:buAutoNum type="arabicPeriod" startAt="4"/>
            </a:pPr>
            <a:r>
              <a:rPr lang="sv-SE" sz="2400" dirty="0">
                <a:latin typeface="+mj-lt"/>
              </a:rPr>
              <a:t>Begreppet </a:t>
            </a:r>
            <a:r>
              <a:rPr lang="sv-SE" sz="2400" i="1" dirty="0">
                <a:latin typeface="+mj-lt"/>
              </a:rPr>
              <a:t>tillräckliga kvalifikationer</a:t>
            </a:r>
            <a:r>
              <a:rPr lang="sv-SE" sz="2400" dirty="0">
                <a:latin typeface="+mj-lt"/>
              </a:rPr>
              <a:t>, som är avgörande för arbetstagarens turordningsrätt (om arbetstagaren behöver omplaceras vid turordningen), föreslås ändras. I förslaget anges att arbetstagaren ska ha </a:t>
            </a:r>
            <a:r>
              <a:rPr lang="sv-SE" sz="2400" i="1" dirty="0">
                <a:latin typeface="+mj-lt"/>
              </a:rPr>
              <a:t>kvalifikationer</a:t>
            </a:r>
            <a:r>
              <a:rPr lang="sv-SE" sz="2400" dirty="0">
                <a:latin typeface="+mj-lt"/>
              </a:rPr>
              <a:t> (utan upplärning och utbildning) för det fortsatta arbetet.</a:t>
            </a:r>
          </a:p>
          <a:p>
            <a:pPr marL="0" lvl="0" indent="0">
              <a:spcAft>
                <a:spcPts val="200"/>
              </a:spcAft>
              <a:buNone/>
            </a:pPr>
            <a:endParaRPr lang="sv-SE" sz="2400" dirty="0">
              <a:latin typeface="+mj-lt"/>
            </a:endParaRPr>
          </a:p>
          <a:p>
            <a:pPr marL="0" marR="0" lvl="0" indent="0" algn="l" defTabSz="914400" rtl="0" eaLnBrk="1" fontAlgn="auto" latinLnBrk="0" hangingPunct="1">
              <a:lnSpc>
                <a:spcPts val="2400"/>
              </a:lnSpc>
              <a:spcBef>
                <a:spcPts val="0"/>
              </a:spcBef>
              <a:spcAft>
                <a:spcPts val="1800"/>
              </a:spcAft>
              <a:buClrTx/>
              <a:buSzTx/>
              <a:buNone/>
              <a:tabLst/>
              <a:defRPr/>
            </a:pPr>
            <a:endParaRPr lang="en-US" sz="2600" dirty="0">
              <a:latin typeface="Calibri"/>
            </a:endParaRPr>
          </a:p>
          <a:p>
            <a:pPr marL="0" marR="0" lvl="0" indent="0" algn="l" defTabSz="914400" rtl="0" eaLnBrk="1" fontAlgn="auto" latinLnBrk="0" hangingPunct="1">
              <a:lnSpc>
                <a:spcPts val="2400"/>
              </a:lnSpc>
              <a:spcBef>
                <a:spcPts val="0"/>
              </a:spcBef>
              <a:spcAft>
                <a:spcPts val="1800"/>
              </a:spcAft>
              <a:buClrTx/>
              <a:buSzTx/>
              <a:buNone/>
              <a:tabLst/>
              <a:defRPr/>
            </a:pPr>
            <a:endParaRPr kumimoji="0" lang="en-US" sz="2600" b="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914400" rtl="0" eaLnBrk="1" fontAlgn="auto" latinLnBrk="0" hangingPunct="1">
              <a:lnSpc>
                <a:spcPts val="2400"/>
              </a:lnSpc>
              <a:spcBef>
                <a:spcPts val="0"/>
              </a:spcBef>
              <a:spcAft>
                <a:spcPts val="0"/>
              </a:spcAft>
              <a:buClrTx/>
              <a:buSzTx/>
              <a:buNone/>
              <a:tabLst/>
              <a:defRPr/>
            </a:pPr>
            <a:endParaRPr kumimoji="0" lang="en-US" sz="2000" b="0" i="0"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908915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6983" y="332656"/>
            <a:ext cx="4911899" cy="5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6185127"/>
            <a:ext cx="8748464" cy="484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latshållare för bildnummer 3"/>
          <p:cNvSpPr>
            <a:spLocks noGrp="1"/>
          </p:cNvSpPr>
          <p:nvPr>
            <p:ph type="sldNum" sz="quarter" idx="12"/>
          </p:nvPr>
        </p:nvSpPr>
        <p:spPr/>
        <p:txBody>
          <a:bodyPr/>
          <a:lstStyle/>
          <a:p>
            <a:fld id="{8D0CC2A9-A0A6-4DBB-A64B-FB209516987C}" type="slidenum">
              <a:rPr lang="sv-SE" smtClean="0"/>
              <a:t>4</a:t>
            </a:fld>
            <a:endParaRPr lang="sv-SE"/>
          </a:p>
        </p:txBody>
      </p:sp>
      <p:sp>
        <p:nvSpPr>
          <p:cNvPr id="8" name="Text Placeholder 3"/>
          <p:cNvSpPr txBox="1">
            <a:spLocks/>
          </p:cNvSpPr>
          <p:nvPr/>
        </p:nvSpPr>
        <p:spPr>
          <a:xfrm>
            <a:off x="520654" y="726174"/>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ctr" defTabSz="457200" rtl="0" eaLnBrk="1" fontAlgn="auto" latinLnBrk="0" hangingPunct="1">
              <a:lnSpc>
                <a:spcPts val="3700"/>
              </a:lnSpc>
              <a:spcBef>
                <a:spcPct val="20000"/>
              </a:spcBef>
              <a:spcAft>
                <a:spcPts val="0"/>
              </a:spcAft>
              <a:buClrTx/>
              <a:buSzTx/>
              <a:buFont typeface="Arial"/>
              <a:buNone/>
              <a:tabLst/>
              <a:defRPr/>
            </a:pPr>
            <a:endParaRPr lang="en-US" sz="3300" kern="0" cap="none">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9" name="Text Placeholder 3"/>
          <p:cNvSpPr txBox="1">
            <a:spLocks/>
          </p:cNvSpPr>
          <p:nvPr/>
        </p:nvSpPr>
        <p:spPr>
          <a:xfrm>
            <a:off x="150196" y="594519"/>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17463" algn="ctr">
              <a:lnSpc>
                <a:spcPts val="3600"/>
              </a:lnSpc>
            </a:pP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Arbetsgivarens</a:t>
            </a: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kompetensutvecklingsansvar</a:t>
            </a: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11" name="Text Placeholder 1">
            <a:extLst>
              <a:ext uri="{FF2B5EF4-FFF2-40B4-BE49-F238E27FC236}">
                <a16:creationId xmlns:a16="http://schemas.microsoft.com/office/drawing/2014/main" id="{E649F639-8F38-49BA-990B-189D5D9CAD8C}"/>
              </a:ext>
            </a:extLst>
          </p:cNvPr>
          <p:cNvSpPr txBox="1">
            <a:spLocks/>
          </p:cNvSpPr>
          <p:nvPr/>
        </p:nvSpPr>
        <p:spPr>
          <a:xfrm>
            <a:off x="526859" y="1815187"/>
            <a:ext cx="8136904" cy="492618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4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0" indent="-457200">
              <a:spcAft>
                <a:spcPts val="600"/>
              </a:spcAft>
              <a:buFont typeface="+mj-lt"/>
              <a:buAutoNum type="arabicPeriod" startAt="5"/>
            </a:pPr>
            <a:r>
              <a:rPr lang="sv-SE" sz="2400" dirty="0"/>
              <a:t>En ny regel om arbetsgivares ansvar för </a:t>
            </a:r>
            <a:r>
              <a:rPr lang="sv-SE" sz="2400" i="1" dirty="0"/>
              <a:t>arbetstagarnas kompetensutveckling</a:t>
            </a:r>
            <a:r>
              <a:rPr lang="sv-SE" sz="2400" dirty="0"/>
              <a:t> föreslås av utredningen. Regeln ska innebära att arbetsgivare ”i skälig utsträckning” ska sörja för arbetstagarnas kompetensutveckling </a:t>
            </a:r>
          </a:p>
          <a:p>
            <a:pPr marL="457200" lvl="0" indent="-457200">
              <a:spcAft>
                <a:spcPts val="600"/>
              </a:spcAft>
              <a:buFont typeface="+mj-lt"/>
              <a:buAutoNum type="arabicPeriod" startAt="5"/>
            </a:pPr>
            <a:r>
              <a:rPr lang="sv-SE" sz="2400" dirty="0"/>
              <a:t>Arbetsgivarens skyldighet att tillhandahålla kompetensutvecklingsinsatser ska gälla för alla arbetstagare (oavsett anställningsform) som har </a:t>
            </a:r>
            <a:r>
              <a:rPr lang="sv-SE" sz="2400" i="1" dirty="0"/>
              <a:t>minst sex månaders sammanlagd anställningstid</a:t>
            </a:r>
            <a:r>
              <a:rPr lang="sv-SE" sz="2400" dirty="0"/>
              <a:t>.</a:t>
            </a:r>
          </a:p>
          <a:p>
            <a:pPr marL="0" marR="0" lvl="0" indent="0" algn="l" defTabSz="914400" rtl="0" eaLnBrk="1" fontAlgn="auto" latinLnBrk="0" hangingPunct="1">
              <a:lnSpc>
                <a:spcPts val="2400"/>
              </a:lnSpc>
              <a:spcBef>
                <a:spcPts val="0"/>
              </a:spcBef>
              <a:spcAft>
                <a:spcPts val="1800"/>
              </a:spcAft>
              <a:buClrTx/>
              <a:buSzTx/>
              <a:buNone/>
              <a:tabLst/>
              <a:defRPr/>
            </a:pPr>
            <a:endParaRPr lang="en-US" sz="2600" dirty="0">
              <a:latin typeface="Calibri"/>
            </a:endParaRPr>
          </a:p>
          <a:p>
            <a:pPr marL="0" marR="0" lvl="0" indent="0" algn="l" defTabSz="914400" rtl="0" eaLnBrk="1" fontAlgn="auto" latinLnBrk="0" hangingPunct="1">
              <a:lnSpc>
                <a:spcPts val="2400"/>
              </a:lnSpc>
              <a:spcBef>
                <a:spcPts val="0"/>
              </a:spcBef>
              <a:spcAft>
                <a:spcPts val="1800"/>
              </a:spcAft>
              <a:buClrTx/>
              <a:buSzTx/>
              <a:buNone/>
              <a:tabLst/>
              <a:defRPr/>
            </a:pPr>
            <a:endParaRPr kumimoji="0" lang="en-US" sz="2600" b="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914400" rtl="0" eaLnBrk="1" fontAlgn="auto" latinLnBrk="0" hangingPunct="1">
              <a:lnSpc>
                <a:spcPts val="2400"/>
              </a:lnSpc>
              <a:spcBef>
                <a:spcPts val="0"/>
              </a:spcBef>
              <a:spcAft>
                <a:spcPts val="0"/>
              </a:spcAft>
              <a:buClrTx/>
              <a:buSzTx/>
              <a:buNone/>
              <a:tabLst/>
              <a:defRPr/>
            </a:pPr>
            <a:endParaRPr kumimoji="0" lang="en-US" sz="2000" b="0" i="0"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93566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6983" y="332656"/>
            <a:ext cx="4911899" cy="5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6185127"/>
            <a:ext cx="8748464" cy="484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latshållare för bildnummer 3"/>
          <p:cNvSpPr>
            <a:spLocks noGrp="1"/>
          </p:cNvSpPr>
          <p:nvPr>
            <p:ph type="sldNum" sz="quarter" idx="12"/>
          </p:nvPr>
        </p:nvSpPr>
        <p:spPr/>
        <p:txBody>
          <a:bodyPr/>
          <a:lstStyle/>
          <a:p>
            <a:fld id="{8D0CC2A9-A0A6-4DBB-A64B-FB209516987C}" type="slidenum">
              <a:rPr lang="sv-SE" smtClean="0"/>
              <a:t>5</a:t>
            </a:fld>
            <a:endParaRPr lang="sv-SE"/>
          </a:p>
        </p:txBody>
      </p:sp>
      <p:sp>
        <p:nvSpPr>
          <p:cNvPr id="8" name="Text Placeholder 3"/>
          <p:cNvSpPr txBox="1">
            <a:spLocks/>
          </p:cNvSpPr>
          <p:nvPr/>
        </p:nvSpPr>
        <p:spPr>
          <a:xfrm>
            <a:off x="520654" y="726174"/>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ctr" defTabSz="457200" rtl="0" eaLnBrk="1" fontAlgn="auto" latinLnBrk="0" hangingPunct="1">
              <a:lnSpc>
                <a:spcPts val="3700"/>
              </a:lnSpc>
              <a:spcBef>
                <a:spcPct val="20000"/>
              </a:spcBef>
              <a:spcAft>
                <a:spcPts val="0"/>
              </a:spcAft>
              <a:buClrTx/>
              <a:buSzTx/>
              <a:buFont typeface="Arial"/>
              <a:buNone/>
              <a:tabLst/>
              <a:defRPr/>
            </a:pPr>
            <a:endParaRPr lang="en-US" sz="3300" kern="0" cap="none">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9" name="Text Placeholder 3"/>
          <p:cNvSpPr txBox="1">
            <a:spLocks/>
          </p:cNvSpPr>
          <p:nvPr/>
        </p:nvSpPr>
        <p:spPr>
          <a:xfrm>
            <a:off x="150196" y="594519"/>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17463" algn="ctr">
              <a:lnSpc>
                <a:spcPts val="3600"/>
              </a:lnSpc>
            </a:pP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11" name="Text Placeholder 1">
            <a:extLst>
              <a:ext uri="{FF2B5EF4-FFF2-40B4-BE49-F238E27FC236}">
                <a16:creationId xmlns:a16="http://schemas.microsoft.com/office/drawing/2014/main" id="{E649F639-8F38-49BA-990B-189D5D9CAD8C}"/>
              </a:ext>
            </a:extLst>
          </p:cNvPr>
          <p:cNvSpPr txBox="1">
            <a:spLocks/>
          </p:cNvSpPr>
          <p:nvPr/>
        </p:nvSpPr>
        <p:spPr>
          <a:xfrm>
            <a:off x="403920" y="1931819"/>
            <a:ext cx="8136904" cy="492618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4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spcAft>
                <a:spcPts val="300"/>
              </a:spcAft>
              <a:buFont typeface="+mj-lt"/>
              <a:buAutoNum type="arabicPeriod" startAt="7"/>
            </a:pPr>
            <a:r>
              <a:rPr lang="sv-SE" sz="2400" dirty="0"/>
              <a:t>Regeln om arbetsgivarens kompetensutvecklingsansvar ska vara </a:t>
            </a:r>
            <a:r>
              <a:rPr lang="sv-SE" sz="2400" i="1" dirty="0"/>
              <a:t>skadeståndssanktionerad</a:t>
            </a:r>
            <a:r>
              <a:rPr lang="sv-SE" sz="2400" dirty="0"/>
              <a:t> i form av ett s.k. </a:t>
            </a:r>
            <a:r>
              <a:rPr lang="sv-SE" sz="2400" i="1" dirty="0"/>
              <a:t>normerat</a:t>
            </a:r>
            <a:r>
              <a:rPr lang="sv-SE" sz="2400" dirty="0"/>
              <a:t> </a:t>
            </a:r>
            <a:r>
              <a:rPr lang="sv-SE" sz="2400" i="1" dirty="0"/>
              <a:t>skadestånd</a:t>
            </a:r>
            <a:r>
              <a:rPr lang="sv-SE" sz="2400" dirty="0"/>
              <a:t> (på förhand bestämt skadestånd). Detta skadestånd ska motsvara två månadslöner (tre månadslöner om arbetstagaren har minst fem års anställningstid).</a:t>
            </a:r>
          </a:p>
          <a:p>
            <a:pPr marL="457200" indent="-457200">
              <a:spcAft>
                <a:spcPts val="300"/>
              </a:spcAft>
              <a:buFont typeface="+mj-lt"/>
              <a:buAutoNum type="arabicPeriod" startAt="7"/>
            </a:pPr>
            <a:r>
              <a:rPr lang="sv-SE" sz="2400" dirty="0"/>
              <a:t>Regeln om s.k. </a:t>
            </a:r>
            <a:r>
              <a:rPr lang="sv-SE" sz="2400" i="1" dirty="0"/>
              <a:t>aktiv informationsskyldighet </a:t>
            </a:r>
            <a:r>
              <a:rPr lang="sv-SE" sz="2400" dirty="0"/>
              <a:t>i medbestämmandelagen (19 §) föreslås omfatta även riktlinjerna för arbetsgivarens kompetensutveckling av arbetstagarna.</a:t>
            </a:r>
          </a:p>
          <a:p>
            <a:pPr marL="0" marR="0" lvl="0" indent="0" algn="l" defTabSz="914400" rtl="0" eaLnBrk="1" fontAlgn="auto" latinLnBrk="0" hangingPunct="1">
              <a:lnSpc>
                <a:spcPts val="2400"/>
              </a:lnSpc>
              <a:spcBef>
                <a:spcPts val="0"/>
              </a:spcBef>
              <a:spcAft>
                <a:spcPts val="1800"/>
              </a:spcAft>
              <a:buClrTx/>
              <a:buSzTx/>
              <a:buNone/>
              <a:tabLst/>
              <a:defRPr/>
            </a:pPr>
            <a:endParaRPr lang="en-US" sz="2600" dirty="0">
              <a:latin typeface="Calibri"/>
            </a:endParaRPr>
          </a:p>
          <a:p>
            <a:pPr marL="0" marR="0" lvl="0" indent="0" algn="l" defTabSz="914400" rtl="0" eaLnBrk="1" fontAlgn="auto" latinLnBrk="0" hangingPunct="1">
              <a:lnSpc>
                <a:spcPts val="2400"/>
              </a:lnSpc>
              <a:spcBef>
                <a:spcPts val="0"/>
              </a:spcBef>
              <a:spcAft>
                <a:spcPts val="1800"/>
              </a:spcAft>
              <a:buClrTx/>
              <a:buSzTx/>
              <a:buNone/>
              <a:tabLst/>
              <a:defRPr/>
            </a:pPr>
            <a:endParaRPr kumimoji="0" lang="en-US" sz="2600" b="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914400" rtl="0" eaLnBrk="1" fontAlgn="auto" latinLnBrk="0" hangingPunct="1">
              <a:lnSpc>
                <a:spcPts val="2400"/>
              </a:lnSpc>
              <a:spcBef>
                <a:spcPts val="0"/>
              </a:spcBef>
              <a:spcAft>
                <a:spcPts val="0"/>
              </a:spcAft>
              <a:buClrTx/>
              <a:buSzTx/>
              <a:buNone/>
              <a:tabLst/>
              <a:defRPr/>
            </a:pPr>
            <a:endParaRPr kumimoji="0" lang="en-US" sz="2000" b="0" i="0"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p:txBody>
      </p:sp>
      <p:sp>
        <p:nvSpPr>
          <p:cNvPr id="10" name="Text Placeholder 3">
            <a:extLst>
              <a:ext uri="{FF2B5EF4-FFF2-40B4-BE49-F238E27FC236}">
                <a16:creationId xmlns:a16="http://schemas.microsoft.com/office/drawing/2014/main" id="{B2781AAD-DCC1-4A9B-A3A2-88A73F43D076}"/>
              </a:ext>
            </a:extLst>
          </p:cNvPr>
          <p:cNvSpPr txBox="1">
            <a:spLocks/>
          </p:cNvSpPr>
          <p:nvPr/>
        </p:nvSpPr>
        <p:spPr>
          <a:xfrm>
            <a:off x="302596" y="548680"/>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17463" algn="ctr">
              <a:lnSpc>
                <a:spcPts val="3600"/>
              </a:lnSpc>
            </a:pPr>
            <a:r>
              <a:rPr lang="en-US" sz="3300" i="1"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forts. </a:t>
            </a: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Arbetsgivarens</a:t>
            </a: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kompetensutvecklingsansvar</a:t>
            </a: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Tree>
    <p:extLst>
      <p:ext uri="{BB962C8B-B14F-4D97-AF65-F5344CB8AC3E}">
        <p14:creationId xmlns:p14="http://schemas.microsoft.com/office/powerpoint/2010/main" val="308931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6983" y="332656"/>
            <a:ext cx="4911899" cy="5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6185127"/>
            <a:ext cx="8748464" cy="484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latshållare för bildnummer 3"/>
          <p:cNvSpPr>
            <a:spLocks noGrp="1"/>
          </p:cNvSpPr>
          <p:nvPr>
            <p:ph type="sldNum" sz="quarter" idx="12"/>
          </p:nvPr>
        </p:nvSpPr>
        <p:spPr/>
        <p:txBody>
          <a:bodyPr/>
          <a:lstStyle/>
          <a:p>
            <a:fld id="{8D0CC2A9-A0A6-4DBB-A64B-FB209516987C}" type="slidenum">
              <a:rPr lang="sv-SE" smtClean="0"/>
              <a:t>6</a:t>
            </a:fld>
            <a:endParaRPr lang="sv-SE"/>
          </a:p>
        </p:txBody>
      </p:sp>
      <p:sp>
        <p:nvSpPr>
          <p:cNvPr id="8" name="Text Placeholder 3"/>
          <p:cNvSpPr txBox="1">
            <a:spLocks/>
          </p:cNvSpPr>
          <p:nvPr/>
        </p:nvSpPr>
        <p:spPr>
          <a:xfrm>
            <a:off x="520654" y="726174"/>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ctr" defTabSz="457200" rtl="0" eaLnBrk="1" fontAlgn="auto" latinLnBrk="0" hangingPunct="1">
              <a:lnSpc>
                <a:spcPts val="3700"/>
              </a:lnSpc>
              <a:spcBef>
                <a:spcPct val="20000"/>
              </a:spcBef>
              <a:spcAft>
                <a:spcPts val="0"/>
              </a:spcAft>
              <a:buClrTx/>
              <a:buSzTx/>
              <a:buFont typeface="Arial"/>
              <a:buNone/>
              <a:tabLst/>
              <a:defRPr/>
            </a:pPr>
            <a:endParaRPr lang="en-US" sz="3300" kern="0" cap="none">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9" name="Text Placeholder 3"/>
          <p:cNvSpPr txBox="1">
            <a:spLocks/>
          </p:cNvSpPr>
          <p:nvPr/>
        </p:nvSpPr>
        <p:spPr>
          <a:xfrm>
            <a:off x="150196" y="594519"/>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17463" algn="ctr">
              <a:lnSpc>
                <a:spcPts val="3600"/>
              </a:lnSpc>
            </a:pP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11" name="Text Placeholder 1">
            <a:extLst>
              <a:ext uri="{FF2B5EF4-FFF2-40B4-BE49-F238E27FC236}">
                <a16:creationId xmlns:a16="http://schemas.microsoft.com/office/drawing/2014/main" id="{E649F639-8F38-49BA-990B-189D5D9CAD8C}"/>
              </a:ext>
            </a:extLst>
          </p:cNvPr>
          <p:cNvSpPr txBox="1">
            <a:spLocks/>
          </p:cNvSpPr>
          <p:nvPr/>
        </p:nvSpPr>
        <p:spPr>
          <a:xfrm>
            <a:off x="621978" y="1596150"/>
            <a:ext cx="8136904" cy="492618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4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lvl="0" indent="-514350">
              <a:spcAft>
                <a:spcPts val="600"/>
              </a:spcAft>
              <a:buFont typeface="+mj-lt"/>
              <a:buAutoNum type="arabicPeriod" startAt="9"/>
            </a:pPr>
            <a:r>
              <a:rPr lang="sv-SE" sz="2400" i="1" dirty="0"/>
              <a:t>Sakliggrundbegreppet</a:t>
            </a:r>
            <a:r>
              <a:rPr lang="sv-SE" sz="2400" dirty="0"/>
              <a:t> vid uppsägning av personliga skäl </a:t>
            </a:r>
            <a:r>
              <a:rPr lang="sv-SE" sz="2400" i="1" dirty="0"/>
              <a:t>ändras inte</a:t>
            </a:r>
            <a:r>
              <a:rPr lang="sv-SE" sz="2400" dirty="0"/>
              <a:t>.</a:t>
            </a:r>
          </a:p>
          <a:p>
            <a:pPr marL="457200" lvl="0" indent="-457200">
              <a:spcAft>
                <a:spcPts val="600"/>
              </a:spcAft>
              <a:buFont typeface="+mj-lt"/>
              <a:buAutoNum type="arabicPeriod" startAt="9"/>
            </a:pPr>
            <a:r>
              <a:rPr lang="sv-SE" sz="2400" dirty="0"/>
              <a:t>Utredningen föreslår att dagens huvudregel om att en anställning består under tvistetiden (i fall då en uppsagd arbetstagare har yrkat ogiltigförklaring) ska slopas. Istället föreslås att anställningen ska bestå under tvistetiden endast om den uppsagde arbetstagaren, vid en interimistisk prövning i domstol, kan </a:t>
            </a:r>
            <a:r>
              <a:rPr lang="sv-SE" sz="2400" i="1" dirty="0"/>
              <a:t>göra sannolikt</a:t>
            </a:r>
            <a:r>
              <a:rPr lang="sv-SE" sz="2400" dirty="0"/>
              <a:t> att det </a:t>
            </a:r>
            <a:r>
              <a:rPr lang="sv-SE" sz="2400" i="1" dirty="0"/>
              <a:t>inte</a:t>
            </a:r>
            <a:r>
              <a:rPr lang="sv-SE" sz="2400" dirty="0"/>
              <a:t> har förelegat saklig grund för uppsägning.</a:t>
            </a:r>
          </a:p>
          <a:p>
            <a:pPr marL="0" lvl="0" indent="0">
              <a:buNone/>
            </a:pPr>
            <a:endParaRPr lang="sv-SE" sz="2400" dirty="0"/>
          </a:p>
          <a:p>
            <a:pPr marL="0" marR="0" lvl="0" indent="0" algn="l" defTabSz="914400" rtl="0" eaLnBrk="1" fontAlgn="auto" latinLnBrk="0" hangingPunct="1">
              <a:lnSpc>
                <a:spcPts val="2400"/>
              </a:lnSpc>
              <a:spcBef>
                <a:spcPts val="0"/>
              </a:spcBef>
              <a:spcAft>
                <a:spcPts val="1800"/>
              </a:spcAft>
              <a:buClrTx/>
              <a:buSzTx/>
              <a:buNone/>
              <a:tabLst/>
              <a:defRPr/>
            </a:pPr>
            <a:endParaRPr kumimoji="0" lang="en-US" sz="2600" b="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914400" rtl="0" eaLnBrk="1" fontAlgn="auto" latinLnBrk="0" hangingPunct="1">
              <a:lnSpc>
                <a:spcPts val="2400"/>
              </a:lnSpc>
              <a:spcBef>
                <a:spcPts val="0"/>
              </a:spcBef>
              <a:spcAft>
                <a:spcPts val="0"/>
              </a:spcAft>
              <a:buClrTx/>
              <a:buSzTx/>
              <a:buNone/>
              <a:tabLst/>
              <a:defRPr/>
            </a:pPr>
            <a:endParaRPr kumimoji="0" lang="en-US" sz="2000" b="0" i="0"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p:txBody>
      </p:sp>
      <p:sp>
        <p:nvSpPr>
          <p:cNvPr id="10" name="Text Placeholder 3">
            <a:extLst>
              <a:ext uri="{FF2B5EF4-FFF2-40B4-BE49-F238E27FC236}">
                <a16:creationId xmlns:a16="http://schemas.microsoft.com/office/drawing/2014/main" id="{B2781AAD-DCC1-4A9B-A3A2-88A73F43D076}"/>
              </a:ext>
            </a:extLst>
          </p:cNvPr>
          <p:cNvSpPr txBox="1">
            <a:spLocks/>
          </p:cNvSpPr>
          <p:nvPr/>
        </p:nvSpPr>
        <p:spPr>
          <a:xfrm>
            <a:off x="302596" y="548680"/>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17463" algn="ctr">
              <a:lnSpc>
                <a:spcPts val="3600"/>
              </a:lnSpc>
            </a:pP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Uppsägning</a:t>
            </a: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och</a:t>
            </a: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uppsägningstvister</a:t>
            </a:r>
            <a:endPar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Tree>
    <p:extLst>
      <p:ext uri="{BB962C8B-B14F-4D97-AF65-F5344CB8AC3E}">
        <p14:creationId xmlns:p14="http://schemas.microsoft.com/office/powerpoint/2010/main" val="2105697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6983" y="188640"/>
            <a:ext cx="4911899" cy="5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6329143"/>
            <a:ext cx="8748464" cy="484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latshållare för bildnummer 3"/>
          <p:cNvSpPr>
            <a:spLocks noGrp="1"/>
          </p:cNvSpPr>
          <p:nvPr>
            <p:ph type="sldNum" sz="quarter" idx="12"/>
          </p:nvPr>
        </p:nvSpPr>
        <p:spPr/>
        <p:txBody>
          <a:bodyPr/>
          <a:lstStyle/>
          <a:p>
            <a:fld id="{8D0CC2A9-A0A6-4DBB-A64B-FB209516987C}" type="slidenum">
              <a:rPr lang="sv-SE" smtClean="0"/>
              <a:t>7</a:t>
            </a:fld>
            <a:endParaRPr lang="sv-SE"/>
          </a:p>
        </p:txBody>
      </p:sp>
      <p:sp>
        <p:nvSpPr>
          <p:cNvPr id="8" name="Text Placeholder 3"/>
          <p:cNvSpPr txBox="1">
            <a:spLocks/>
          </p:cNvSpPr>
          <p:nvPr/>
        </p:nvSpPr>
        <p:spPr>
          <a:xfrm>
            <a:off x="520654" y="726174"/>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ctr" defTabSz="457200" rtl="0" eaLnBrk="1" fontAlgn="auto" latinLnBrk="0" hangingPunct="1">
              <a:lnSpc>
                <a:spcPts val="3700"/>
              </a:lnSpc>
              <a:spcBef>
                <a:spcPct val="20000"/>
              </a:spcBef>
              <a:spcAft>
                <a:spcPts val="0"/>
              </a:spcAft>
              <a:buClrTx/>
              <a:buSzTx/>
              <a:buFont typeface="Arial"/>
              <a:buNone/>
              <a:tabLst/>
              <a:defRPr/>
            </a:pPr>
            <a:endParaRPr lang="en-US" sz="3300" kern="0" cap="none">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9" name="Text Placeholder 3"/>
          <p:cNvSpPr txBox="1">
            <a:spLocks/>
          </p:cNvSpPr>
          <p:nvPr/>
        </p:nvSpPr>
        <p:spPr>
          <a:xfrm>
            <a:off x="150196" y="594519"/>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17463" algn="ctr">
              <a:lnSpc>
                <a:spcPts val="3600"/>
              </a:lnSpc>
            </a:pP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11" name="Text Placeholder 1">
            <a:extLst>
              <a:ext uri="{FF2B5EF4-FFF2-40B4-BE49-F238E27FC236}">
                <a16:creationId xmlns:a16="http://schemas.microsoft.com/office/drawing/2014/main" id="{E649F639-8F38-49BA-990B-189D5D9CAD8C}"/>
              </a:ext>
            </a:extLst>
          </p:cNvPr>
          <p:cNvSpPr txBox="1">
            <a:spLocks/>
          </p:cNvSpPr>
          <p:nvPr/>
        </p:nvSpPr>
        <p:spPr>
          <a:xfrm>
            <a:off x="425193" y="1518262"/>
            <a:ext cx="8293613" cy="532859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4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spcAft>
                <a:spcPts val="500"/>
              </a:spcAft>
              <a:buFont typeface="+mj-lt"/>
              <a:buAutoNum type="arabicPeriod" startAt="11"/>
            </a:pPr>
            <a:r>
              <a:rPr lang="sv-SE" sz="2400" dirty="0"/>
              <a:t>Om arbetsgivaren vid tidpunkten för uppsägningen hade </a:t>
            </a:r>
            <a:r>
              <a:rPr lang="sv-SE" sz="2400" i="1" dirty="0"/>
              <a:t>högst 15 arbetstagare</a:t>
            </a:r>
            <a:r>
              <a:rPr lang="sv-SE" sz="2400" dirty="0"/>
              <a:t>, föreslås att en ogiltigförklaring av uppsägningen </a:t>
            </a:r>
            <a:r>
              <a:rPr lang="sv-SE" sz="2400" i="1" dirty="0"/>
              <a:t>inte</a:t>
            </a:r>
            <a:r>
              <a:rPr lang="sv-SE" sz="2400" dirty="0"/>
              <a:t> ska kunna ske.</a:t>
            </a:r>
          </a:p>
          <a:p>
            <a:pPr marL="457200" lvl="0" indent="-457200">
              <a:spcAft>
                <a:spcPts val="500"/>
              </a:spcAft>
              <a:buFont typeface="+mj-lt"/>
              <a:buAutoNum type="arabicPeriod" startAt="11"/>
            </a:pPr>
            <a:r>
              <a:rPr lang="sv-SE" sz="2400" dirty="0"/>
              <a:t>Om domstol bedömer att en uppsägning hos en arbetsgivare, som hade högst 15 arbetstagare, inte var sakligt grundad, ska det </a:t>
            </a:r>
            <a:r>
              <a:rPr lang="sv-SE" sz="2400" i="1" dirty="0"/>
              <a:t>ekonomiska</a:t>
            </a:r>
            <a:r>
              <a:rPr lang="sv-SE" sz="2400" dirty="0"/>
              <a:t> </a:t>
            </a:r>
            <a:r>
              <a:rPr lang="sv-SE" sz="2400" i="1" dirty="0"/>
              <a:t>skadeståndet</a:t>
            </a:r>
            <a:r>
              <a:rPr lang="sv-SE" sz="2400" dirty="0"/>
              <a:t> motsvara </a:t>
            </a:r>
            <a:r>
              <a:rPr lang="sv-SE" sz="2400" i="1" dirty="0"/>
              <a:t>minst åtta</a:t>
            </a:r>
            <a:r>
              <a:rPr lang="sv-SE" sz="2400" dirty="0"/>
              <a:t> </a:t>
            </a:r>
            <a:r>
              <a:rPr lang="sv-SE" sz="2400" i="1" dirty="0"/>
              <a:t>månadslöner</a:t>
            </a:r>
            <a:r>
              <a:rPr lang="sv-SE" sz="2400" dirty="0"/>
              <a:t>.</a:t>
            </a:r>
          </a:p>
          <a:p>
            <a:pPr marL="0" marR="0" lvl="0" indent="0" algn="l" defTabSz="914400" rtl="0" eaLnBrk="1" fontAlgn="auto" latinLnBrk="0" hangingPunct="1">
              <a:lnSpc>
                <a:spcPts val="2400"/>
              </a:lnSpc>
              <a:spcBef>
                <a:spcPts val="0"/>
              </a:spcBef>
              <a:spcAft>
                <a:spcPts val="1800"/>
              </a:spcAft>
              <a:buClrTx/>
              <a:buSzTx/>
              <a:buNone/>
              <a:tabLst/>
              <a:defRPr/>
            </a:pPr>
            <a:endParaRPr lang="en-US" sz="2600" dirty="0">
              <a:latin typeface="Calibri"/>
            </a:endParaRPr>
          </a:p>
          <a:p>
            <a:pPr marL="0" marR="0" lvl="0" indent="0" algn="l" defTabSz="914400" rtl="0" eaLnBrk="1" fontAlgn="auto" latinLnBrk="0" hangingPunct="1">
              <a:lnSpc>
                <a:spcPts val="2400"/>
              </a:lnSpc>
              <a:spcBef>
                <a:spcPts val="0"/>
              </a:spcBef>
              <a:spcAft>
                <a:spcPts val="1800"/>
              </a:spcAft>
              <a:buClrTx/>
              <a:buSzTx/>
              <a:buNone/>
              <a:tabLst/>
              <a:defRPr/>
            </a:pPr>
            <a:endParaRPr kumimoji="0" lang="en-US" sz="2600" b="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914400" rtl="0" eaLnBrk="1" fontAlgn="auto" latinLnBrk="0" hangingPunct="1">
              <a:lnSpc>
                <a:spcPts val="2400"/>
              </a:lnSpc>
              <a:spcBef>
                <a:spcPts val="0"/>
              </a:spcBef>
              <a:spcAft>
                <a:spcPts val="0"/>
              </a:spcAft>
              <a:buClrTx/>
              <a:buSzTx/>
              <a:buNone/>
              <a:tabLst/>
              <a:defRPr/>
            </a:pPr>
            <a:endParaRPr kumimoji="0" lang="en-US" sz="2000" b="0" i="0"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p:txBody>
      </p:sp>
      <p:sp>
        <p:nvSpPr>
          <p:cNvPr id="10" name="Text Placeholder 3">
            <a:extLst>
              <a:ext uri="{FF2B5EF4-FFF2-40B4-BE49-F238E27FC236}">
                <a16:creationId xmlns:a16="http://schemas.microsoft.com/office/drawing/2014/main" id="{6CC5C5B5-B6F9-4676-819C-DA4354A59EAB}"/>
              </a:ext>
            </a:extLst>
          </p:cNvPr>
          <p:cNvSpPr txBox="1">
            <a:spLocks/>
          </p:cNvSpPr>
          <p:nvPr/>
        </p:nvSpPr>
        <p:spPr>
          <a:xfrm>
            <a:off x="302596" y="332656"/>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17463" algn="ctr">
              <a:lnSpc>
                <a:spcPts val="3600"/>
              </a:lnSpc>
            </a:pPr>
            <a:r>
              <a:rPr lang="en-US" sz="3300" i="1"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forts. </a:t>
            </a: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Uppsägning</a:t>
            </a: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och</a:t>
            </a: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uppsägningstvister</a:t>
            </a:r>
            <a:endPar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Tree>
    <p:extLst>
      <p:ext uri="{BB962C8B-B14F-4D97-AF65-F5344CB8AC3E}">
        <p14:creationId xmlns:p14="http://schemas.microsoft.com/office/powerpoint/2010/main" val="3396539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6983" y="332656"/>
            <a:ext cx="4911899" cy="5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6185127"/>
            <a:ext cx="8748464" cy="484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latshållare för bildnummer 3"/>
          <p:cNvSpPr>
            <a:spLocks noGrp="1"/>
          </p:cNvSpPr>
          <p:nvPr>
            <p:ph type="sldNum" sz="quarter" idx="12"/>
          </p:nvPr>
        </p:nvSpPr>
        <p:spPr/>
        <p:txBody>
          <a:bodyPr/>
          <a:lstStyle/>
          <a:p>
            <a:fld id="{8D0CC2A9-A0A6-4DBB-A64B-FB209516987C}" type="slidenum">
              <a:rPr lang="sv-SE" smtClean="0"/>
              <a:t>8</a:t>
            </a:fld>
            <a:endParaRPr lang="sv-SE"/>
          </a:p>
        </p:txBody>
      </p:sp>
      <p:sp>
        <p:nvSpPr>
          <p:cNvPr id="8" name="Text Placeholder 3"/>
          <p:cNvSpPr txBox="1">
            <a:spLocks/>
          </p:cNvSpPr>
          <p:nvPr/>
        </p:nvSpPr>
        <p:spPr>
          <a:xfrm>
            <a:off x="520654" y="726174"/>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ctr" defTabSz="457200" rtl="0" eaLnBrk="1" fontAlgn="auto" latinLnBrk="0" hangingPunct="1">
              <a:lnSpc>
                <a:spcPts val="3700"/>
              </a:lnSpc>
              <a:spcBef>
                <a:spcPct val="20000"/>
              </a:spcBef>
              <a:spcAft>
                <a:spcPts val="0"/>
              </a:spcAft>
              <a:buClrTx/>
              <a:buSzTx/>
              <a:buFont typeface="Arial"/>
              <a:buNone/>
              <a:tabLst/>
              <a:defRPr/>
            </a:pPr>
            <a:endParaRPr lang="en-US" sz="3300" kern="0" cap="none">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9" name="Text Placeholder 3"/>
          <p:cNvSpPr txBox="1">
            <a:spLocks/>
          </p:cNvSpPr>
          <p:nvPr/>
        </p:nvSpPr>
        <p:spPr>
          <a:xfrm>
            <a:off x="150196" y="594519"/>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17463" algn="ctr">
              <a:lnSpc>
                <a:spcPts val="3600"/>
              </a:lnSpc>
            </a:pP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
        <p:nvSpPr>
          <p:cNvPr id="11" name="Text Placeholder 1">
            <a:extLst>
              <a:ext uri="{FF2B5EF4-FFF2-40B4-BE49-F238E27FC236}">
                <a16:creationId xmlns:a16="http://schemas.microsoft.com/office/drawing/2014/main" id="{E649F639-8F38-49BA-990B-189D5D9CAD8C}"/>
              </a:ext>
            </a:extLst>
          </p:cNvPr>
          <p:cNvSpPr txBox="1">
            <a:spLocks/>
          </p:cNvSpPr>
          <p:nvPr/>
        </p:nvSpPr>
        <p:spPr>
          <a:xfrm>
            <a:off x="247211" y="1743179"/>
            <a:ext cx="8293613" cy="492618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4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0" indent="-457200">
              <a:spcAft>
                <a:spcPts val="400"/>
              </a:spcAft>
              <a:buFont typeface="+mj-lt"/>
              <a:buAutoNum type="arabicPeriod" startAt="13"/>
            </a:pPr>
            <a:r>
              <a:rPr lang="sv-SE" sz="2400" dirty="0"/>
              <a:t>Arbetstagare, som är anställda i en </a:t>
            </a:r>
            <a:r>
              <a:rPr lang="sv-SE" sz="2400" i="1" dirty="0"/>
              <a:t>allmän visstidsanställning</a:t>
            </a:r>
            <a:r>
              <a:rPr lang="sv-SE" sz="2400" dirty="0"/>
              <a:t>, föreslås förvärva företrädesrätten efter </a:t>
            </a:r>
            <a:r>
              <a:rPr lang="sv-SE" sz="2400" i="1" dirty="0"/>
              <a:t>nio månaders</a:t>
            </a:r>
            <a:r>
              <a:rPr lang="sv-SE" sz="2400" dirty="0"/>
              <a:t> sammanlagd anställning under en </a:t>
            </a:r>
            <a:r>
              <a:rPr lang="sv-SE" sz="2400" i="1" dirty="0"/>
              <a:t>treårsperiod</a:t>
            </a:r>
            <a:r>
              <a:rPr lang="sv-SE" sz="2400" dirty="0"/>
              <a:t>.</a:t>
            </a:r>
          </a:p>
          <a:p>
            <a:pPr marL="457200" lvl="0" indent="-457200">
              <a:spcAft>
                <a:spcPts val="400"/>
              </a:spcAft>
              <a:buFont typeface="+mj-lt"/>
              <a:buAutoNum type="arabicPeriod" startAt="13"/>
            </a:pPr>
            <a:r>
              <a:rPr lang="sv-SE" sz="2400" dirty="0"/>
              <a:t>Den som genom allmän visstidsanställning har förvärvat företrädesrätt till återanställning ska ha företrädesrätt till </a:t>
            </a:r>
            <a:r>
              <a:rPr lang="sv-SE" sz="2400" i="1" dirty="0"/>
              <a:t>tillsvidareanställning</a:t>
            </a:r>
            <a:r>
              <a:rPr lang="sv-SE" sz="2400" dirty="0"/>
              <a:t> och </a:t>
            </a:r>
            <a:r>
              <a:rPr lang="sv-SE" sz="2400" i="1" dirty="0"/>
              <a:t>provanställning</a:t>
            </a:r>
            <a:r>
              <a:rPr lang="sv-SE" sz="2400" dirty="0"/>
              <a:t> också under tiden som en allmän visstidsanställning pågår.</a:t>
            </a:r>
          </a:p>
          <a:p>
            <a:pPr marL="457200" lvl="0" indent="-457200">
              <a:spcAft>
                <a:spcPts val="400"/>
              </a:spcAft>
              <a:buFont typeface="+mj-lt"/>
              <a:buAutoNum type="arabicPeriod" startAt="13"/>
            </a:pPr>
            <a:r>
              <a:rPr lang="sv-SE" sz="2400" dirty="0"/>
              <a:t>Huvuddelen av förslagen avses vara </a:t>
            </a:r>
            <a:r>
              <a:rPr lang="sv-SE" sz="2400" i="1" dirty="0"/>
              <a:t>dispositiva</a:t>
            </a:r>
            <a:r>
              <a:rPr lang="sv-SE" sz="2400" dirty="0"/>
              <a:t>. Det ska således vara möjligt att kollektivavtala om avvikelser från de föreslagna reglerna.</a:t>
            </a:r>
          </a:p>
          <a:p>
            <a:pPr marL="0" marR="0" lvl="0" indent="0" algn="l" defTabSz="914400" rtl="0" eaLnBrk="1" fontAlgn="auto" latinLnBrk="0" hangingPunct="1">
              <a:lnSpc>
                <a:spcPts val="2400"/>
              </a:lnSpc>
              <a:spcBef>
                <a:spcPts val="0"/>
              </a:spcBef>
              <a:spcAft>
                <a:spcPts val="1800"/>
              </a:spcAft>
              <a:buClrTx/>
              <a:buSzTx/>
              <a:buNone/>
              <a:tabLst/>
              <a:defRPr/>
            </a:pPr>
            <a:endParaRPr lang="en-US" sz="2600" dirty="0">
              <a:latin typeface="Calibri"/>
            </a:endParaRPr>
          </a:p>
          <a:p>
            <a:pPr marL="0" marR="0" lvl="0" indent="0" algn="l" defTabSz="914400" rtl="0" eaLnBrk="1" fontAlgn="auto" latinLnBrk="0" hangingPunct="1">
              <a:lnSpc>
                <a:spcPts val="2400"/>
              </a:lnSpc>
              <a:spcBef>
                <a:spcPts val="0"/>
              </a:spcBef>
              <a:spcAft>
                <a:spcPts val="1800"/>
              </a:spcAft>
              <a:buClrTx/>
              <a:buSzTx/>
              <a:buNone/>
              <a:tabLst/>
              <a:defRPr/>
            </a:pPr>
            <a:endParaRPr kumimoji="0" lang="en-US" sz="2600" b="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914400" rtl="0" eaLnBrk="1" fontAlgn="auto" latinLnBrk="0" hangingPunct="1">
              <a:lnSpc>
                <a:spcPts val="2400"/>
              </a:lnSpc>
              <a:spcBef>
                <a:spcPts val="0"/>
              </a:spcBef>
              <a:spcAft>
                <a:spcPts val="0"/>
              </a:spcAft>
              <a:buClrTx/>
              <a:buSzTx/>
              <a:buNone/>
              <a:tabLst/>
              <a:defRPr/>
            </a:pPr>
            <a:endParaRPr kumimoji="0" lang="en-US" sz="2000" b="0" i="0"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Tx/>
              <a:buAutoNum type="arabicPeriod"/>
              <a:tabLst/>
              <a:defRPr/>
            </a:pPr>
            <a:endParaRPr kumimoji="0" lang="en-US" sz="2000" b="0" i="1" u="none" strike="noStrike" kern="1200" cap="none" spc="0" normalizeH="0" baseline="0" noProof="0" dirty="0">
              <a:ln>
                <a:noFill/>
              </a:ln>
              <a:solidFill>
                <a:srgbClr val="000000"/>
              </a:solidFill>
              <a:effectLst/>
              <a:uLnTx/>
              <a:uFillTx/>
              <a:latin typeface="Calibri"/>
              <a:ea typeface="+mn-ea"/>
              <a:cs typeface="+mn-cs"/>
            </a:endParaRPr>
          </a:p>
        </p:txBody>
      </p:sp>
      <p:sp>
        <p:nvSpPr>
          <p:cNvPr id="10" name="Text Placeholder 3">
            <a:extLst>
              <a:ext uri="{FF2B5EF4-FFF2-40B4-BE49-F238E27FC236}">
                <a16:creationId xmlns:a16="http://schemas.microsoft.com/office/drawing/2014/main" id="{6CC5C5B5-B6F9-4676-819C-DA4354A59EAB}"/>
              </a:ext>
            </a:extLst>
          </p:cNvPr>
          <p:cNvSpPr txBox="1">
            <a:spLocks/>
          </p:cNvSpPr>
          <p:nvPr/>
        </p:nvSpPr>
        <p:spPr>
          <a:xfrm>
            <a:off x="302596" y="548680"/>
            <a:ext cx="8238228" cy="5302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sz="2400" kern="1200" cap="all">
                <a:solidFill>
                  <a:srgbClr val="000000"/>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17463" algn="ctr">
              <a:lnSpc>
                <a:spcPts val="3600"/>
              </a:lnSpc>
            </a:pP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Förstärkt</a:t>
            </a: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anställningsskydd</a:t>
            </a: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för</a:t>
            </a: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tidsbegränsat</a:t>
            </a:r>
            <a:r>
              <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rPr>
              <a:t> </a:t>
            </a:r>
            <a:r>
              <a:rPr lang="en-US" sz="3300" kern="0" cap="none" dirty="0" err="1">
                <a:solidFill>
                  <a:srgbClr val="2E7DCC"/>
                </a:solidFill>
                <a:effectLst>
                  <a:outerShdw blurRad="63500" dist="38100" dir="5400000" algn="t" rotWithShape="0">
                    <a:prstClr val="black">
                      <a:alpha val="25000"/>
                    </a:prstClr>
                  </a:outerShdw>
                </a:effectLst>
                <a:latin typeface="Arial" pitchFamily="34" charset="0"/>
                <a:cs typeface="Arial" pitchFamily="34" charset="0"/>
              </a:rPr>
              <a:t>anställda</a:t>
            </a:r>
            <a:endParaRPr lang="en-US" sz="3300" kern="0" cap="none" dirty="0">
              <a:solidFill>
                <a:srgbClr val="2E7DCC"/>
              </a:solidFill>
              <a:effectLst>
                <a:outerShdw blurRad="63500" dist="38100" dir="5400000" algn="t" rotWithShape="0">
                  <a:prstClr val="black">
                    <a:alpha val="25000"/>
                  </a:prstClr>
                </a:outerShdw>
              </a:effectLst>
              <a:latin typeface="Arial" pitchFamily="34" charset="0"/>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a:p>
            <a:pPr lvl="0" algn="ctr">
              <a:lnSpc>
                <a:spcPts val="3700"/>
              </a:lnSpc>
              <a:defRPr/>
            </a:pPr>
            <a:endParaRPr lang="en-US" sz="3300" kern="0" cap="none" dirty="0">
              <a:solidFill>
                <a:srgbClr val="2E7DCC"/>
              </a:solidFill>
              <a:effectLst>
                <a:outerShdw blurRad="63500" dist="38100" dir="5400000" algn="t" rotWithShape="0">
                  <a:prstClr val="black">
                    <a:alpha val="25000"/>
                  </a:prstClr>
                </a:outerShdw>
              </a:effectLst>
              <a:latin typeface="Arial" pitchFamily="34" charset="0"/>
              <a:ea typeface="+mj-ea"/>
              <a:cs typeface="Arial" pitchFamily="34" charset="0"/>
            </a:endParaRPr>
          </a:p>
        </p:txBody>
      </p:sp>
    </p:spTree>
    <p:extLst>
      <p:ext uri="{BB962C8B-B14F-4D97-AF65-F5344CB8AC3E}">
        <p14:creationId xmlns:p14="http://schemas.microsoft.com/office/powerpoint/2010/main" val="3259929538"/>
      </p:ext>
    </p:extLst>
  </p:cSld>
  <p:clrMapOvr>
    <a:masterClrMapping/>
  </p:clrMapOvr>
</p:sld>
</file>

<file path=ppt/theme/theme1.xml><?xml version="1.0" encoding="utf-8"?>
<a:theme xmlns:a="http://schemas.openxmlformats.org/drawingml/2006/main" name="PPTmall_Isesk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4345</TotalTime>
  <Words>513</Words>
  <Application>Microsoft Office PowerPoint</Application>
  <PresentationFormat>Bildspel på skärmen (4:3)</PresentationFormat>
  <Paragraphs>72</Paragraphs>
  <Slides>8</Slides>
  <Notes>7</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8</vt:i4>
      </vt:variant>
    </vt:vector>
  </HeadingPairs>
  <TitlesOfParts>
    <vt:vector size="11" baseType="lpstr">
      <vt:lpstr>Arial</vt:lpstr>
      <vt:lpstr>Calibri</vt:lpstr>
      <vt:lpstr>PPTmall_Iseskog</vt:lpstr>
      <vt:lpstr>”Modernisering” av arbetsrätten </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  Jönköping 2015-09-10    med Tommy Iseskog</dc:title>
  <dc:creator>Margareta</dc:creator>
  <cp:lastModifiedBy>Anna Lööv</cp:lastModifiedBy>
  <cp:revision>682</cp:revision>
  <cp:lastPrinted>2020-02-17T14:33:04Z</cp:lastPrinted>
  <dcterms:created xsi:type="dcterms:W3CDTF">2015-09-24T06:35:21Z</dcterms:created>
  <dcterms:modified xsi:type="dcterms:W3CDTF">2020-06-05T11:58:53Z</dcterms:modified>
</cp:coreProperties>
</file>