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57"/>
  </p:notesMasterIdLst>
  <p:handoutMasterIdLst>
    <p:handoutMasterId r:id="rId58"/>
  </p:handoutMasterIdLst>
  <p:sldIdLst>
    <p:sldId id="436" r:id="rId5"/>
    <p:sldId id="494" r:id="rId6"/>
    <p:sldId id="539" r:id="rId7"/>
    <p:sldId id="493" r:id="rId8"/>
    <p:sldId id="497" r:id="rId9"/>
    <p:sldId id="448" r:id="rId10"/>
    <p:sldId id="490" r:id="rId11"/>
    <p:sldId id="549" r:id="rId12"/>
    <p:sldId id="498" r:id="rId13"/>
    <p:sldId id="499" r:id="rId14"/>
    <p:sldId id="500" r:id="rId15"/>
    <p:sldId id="555" r:id="rId16"/>
    <p:sldId id="572" r:id="rId17"/>
    <p:sldId id="556" r:id="rId18"/>
    <p:sldId id="557" r:id="rId19"/>
    <p:sldId id="558" r:id="rId20"/>
    <p:sldId id="508" r:id="rId21"/>
    <p:sldId id="540" r:id="rId22"/>
    <p:sldId id="510" r:id="rId23"/>
    <p:sldId id="517" r:id="rId24"/>
    <p:sldId id="573" r:id="rId25"/>
    <p:sldId id="559" r:id="rId26"/>
    <p:sldId id="581" r:id="rId27"/>
    <p:sldId id="553" r:id="rId28"/>
    <p:sldId id="552" r:id="rId29"/>
    <p:sldId id="523" r:id="rId30"/>
    <p:sldId id="574" r:id="rId31"/>
    <p:sldId id="575" r:id="rId32"/>
    <p:sldId id="576" r:id="rId33"/>
    <p:sldId id="561" r:id="rId34"/>
    <p:sldId id="578" r:id="rId35"/>
    <p:sldId id="579" r:id="rId36"/>
    <p:sldId id="590" r:id="rId37"/>
    <p:sldId id="580" r:id="rId38"/>
    <p:sldId id="563" r:id="rId39"/>
    <p:sldId id="564" r:id="rId40"/>
    <p:sldId id="565" r:id="rId41"/>
    <p:sldId id="568" r:id="rId42"/>
    <p:sldId id="566" r:id="rId43"/>
    <p:sldId id="567" r:id="rId44"/>
    <p:sldId id="583" r:id="rId45"/>
    <p:sldId id="582" r:id="rId46"/>
    <p:sldId id="584" r:id="rId47"/>
    <p:sldId id="570" r:id="rId48"/>
    <p:sldId id="571" r:id="rId49"/>
    <p:sldId id="569" r:id="rId50"/>
    <p:sldId id="585" r:id="rId51"/>
    <p:sldId id="586" r:id="rId52"/>
    <p:sldId id="587" r:id="rId53"/>
    <p:sldId id="577" r:id="rId54"/>
    <p:sldId id="588" r:id="rId55"/>
    <p:sldId id="514" r:id="rId56"/>
  </p:sldIdLst>
  <p:sldSz cx="9144000" cy="6858000" type="screen4x3"/>
  <p:notesSz cx="6742113" cy="9875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3" autoAdjust="0"/>
    <p:restoredTop sz="94658" autoAdjust="0"/>
  </p:normalViewPr>
  <p:slideViewPr>
    <p:cSldViewPr>
      <p:cViewPr varScale="1">
        <p:scale>
          <a:sx n="120" d="100"/>
          <a:sy n="120" d="100"/>
        </p:scale>
        <p:origin x="13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8970" y="1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/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80334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8970" y="9380334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 anchor="b"/>
          <a:lstStyle>
            <a:lvl1pPr algn="r">
              <a:defRPr sz="1200"/>
            </a:lvl1pPr>
          </a:lstStyle>
          <a:p>
            <a:fld id="{8357D4BC-994F-4822-842E-809E15A62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2685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8970" y="1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/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4" tIns="45212" rIns="90424" bIns="4521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212" y="4691024"/>
            <a:ext cx="5393690" cy="4444127"/>
          </a:xfrm>
          <a:prstGeom prst="rect">
            <a:avLst/>
          </a:prstGeom>
        </p:spPr>
        <p:txBody>
          <a:bodyPr vert="horz" lIns="90424" tIns="45212" rIns="90424" bIns="4521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80334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8970" y="9380334"/>
            <a:ext cx="2921583" cy="493791"/>
          </a:xfrm>
          <a:prstGeom prst="rect">
            <a:avLst/>
          </a:prstGeom>
        </p:spPr>
        <p:txBody>
          <a:bodyPr vert="horz" lIns="90424" tIns="45212" rIns="90424" bIns="45212" rtlCol="0" anchor="b"/>
          <a:lstStyle>
            <a:lvl1pPr algn="r">
              <a:defRPr sz="1200"/>
            </a:lvl1pPr>
          </a:lstStyle>
          <a:p>
            <a:fld id="{D239C1CC-87A5-4942-9595-79CA4F3BBB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6664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790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631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3538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12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3084404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15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14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62884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15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545655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16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2208464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482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905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266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3630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708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68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66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05084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4042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557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702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841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640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786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5157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424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9721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931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1109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4172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5650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6633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1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7458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5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4130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68655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108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42396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8135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6511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189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698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127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7622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49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8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5495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50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9393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51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88514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52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03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1289581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3153717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8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2A9FBE-A4B6-45E3-A158-556444960F5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sv-SE"/>
              <a:t>2019-08-29</a:t>
            </a:r>
          </a:p>
        </p:txBody>
      </p:sp>
    </p:spTree>
    <p:extLst>
      <p:ext uri="{BB962C8B-B14F-4D97-AF65-F5344CB8AC3E}">
        <p14:creationId xmlns:p14="http://schemas.microsoft.com/office/powerpoint/2010/main" val="2132999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C1CC-87A5-4942-9595-79CA4F3BBBE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11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89C9-4B3E-4FD9-A673-3E718CDDB398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63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4316-BEF3-4F91-A232-1B28C027271E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29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6A2B-203A-41D1-9E9D-3E11675EEB34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9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34A6-294D-46F7-8520-26BC1C2BAF62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71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7C8D-1261-4BBC-B2D9-5989D5954D5E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2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A928-B58B-45C3-B28C-356DFD3A85CC}" type="datetime1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7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C19E-FB57-47EB-8561-B01225808939}" type="datetime1">
              <a:rPr lang="sv-SE" smtClean="0"/>
              <a:t>2023-09-22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03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A36A-00DD-4AC7-82BD-8BA40A6B5749}" type="datetime1">
              <a:rPr lang="sv-SE" smtClean="0"/>
              <a:t>2023-09-22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50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06EA-6A43-4298-8805-B47DECAF56FC}" type="datetime1">
              <a:rPr lang="sv-SE" smtClean="0"/>
              <a:t>2023-09-22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596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567E-7FE0-483B-8E80-02D7C88A7CFE}" type="datetime1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08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2FE6-E0A2-4DF9-9A40-393896E540A6}" type="datetime1">
              <a:rPr lang="sv-SE" smtClean="0"/>
              <a:t>2023-09-22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77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F166-5D4E-487C-92BB-07B2D92E0CE2}" type="datetime1">
              <a:rPr lang="sv-SE" smtClean="0"/>
              <a:t>2023-09-22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C2A9-A0A6-4DBB-A64B-FB20951698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71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2517087"/>
            <a:ext cx="7772400" cy="1470025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sv-SE" sz="8900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TIANDAGEN</a:t>
            </a:r>
            <a:br>
              <a:rPr lang="sv-S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br>
              <a:rPr lang="sv-SE" sz="2700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br>
              <a:rPr lang="sv-S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br>
              <a:rPr lang="sv-SE" sz="2200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sv-SE" sz="4700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21 september 2023</a:t>
            </a:r>
            <a:endParaRPr lang="sv-SE" sz="47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11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10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810543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parallell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anställning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0781D4D2-02E1-3924-C43A-6BDAF322DA8E}"/>
              </a:ext>
            </a:extLst>
          </p:cNvPr>
          <p:cNvSpPr txBox="1">
            <a:spLocks/>
          </p:cNvSpPr>
          <p:nvPr/>
        </p:nvSpPr>
        <p:spPr bwMode="auto">
          <a:xfrm>
            <a:off x="611560" y="1828909"/>
            <a:ext cx="7992888" cy="368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Aft>
                <a:spcPts val="60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Huvudregel (6 i §) om att arbetsgivare inte får förbjuda </a:t>
            </a:r>
            <a:r>
              <a:rPr lang="sv-SE" altLang="sv-SE" sz="2600" i="1" dirty="0">
                <a:solidFill>
                  <a:srgbClr val="000000"/>
                </a:solidFill>
                <a:latin typeface="Calibri"/>
              </a:rPr>
              <a:t>parallell</a:t>
            </a: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sv-SE" altLang="sv-SE" sz="2600" i="1" dirty="0">
                <a:solidFill>
                  <a:srgbClr val="000000"/>
                </a:solidFill>
                <a:latin typeface="Calibri"/>
              </a:rPr>
              <a:t>anställning</a:t>
            </a:r>
          </a:p>
          <a:p>
            <a:pPr defTabSz="457200" fontAlgn="base">
              <a:spcBef>
                <a:spcPts val="400"/>
              </a:spcBef>
              <a:spcAft>
                <a:spcPct val="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Undantag i följande fall</a:t>
            </a:r>
            <a:br>
              <a:rPr lang="sv-SE" altLang="sv-SE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arbetshindrande parallell anställning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konkurrerande parallell anställning om risk för skada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förtroendeskadlig parallell anställning</a:t>
            </a:r>
          </a:p>
          <a:p>
            <a:pPr marL="0" indent="0" defTabSz="457200" fontAlgn="base">
              <a:spcBef>
                <a:spcPts val="400"/>
              </a:spcBef>
              <a:spcAft>
                <a:spcPct val="0"/>
              </a:spcAft>
              <a:buNone/>
            </a:pPr>
            <a:endParaRPr lang="sv-SE" altLang="sv-SE" sz="2600" dirty="0">
              <a:solidFill>
                <a:prstClr val="black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9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11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700"/>
              </a:lnSpc>
              <a:defRPr/>
            </a:pPr>
            <a:r>
              <a:rPr lang="en-US" sz="3300" i="1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forts. 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parallell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anställning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300" i="1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023236"/>
            <a:ext cx="7622430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Arbetsgivaren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bör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anställningsavtalet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klargöra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om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ovannämnda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förbud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gäller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om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författning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kollektivavtal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klargör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detta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2600" dirty="0" err="1">
                <a:latin typeface="Calibri"/>
              </a:rPr>
              <a:t>Regeln</a:t>
            </a:r>
            <a:r>
              <a:rPr lang="en-US" sz="2600" dirty="0">
                <a:latin typeface="Calibri"/>
              </a:rPr>
              <a:t> (6 i §) </a:t>
            </a:r>
            <a:r>
              <a:rPr lang="en-US" sz="2600" dirty="0" err="1">
                <a:latin typeface="Calibri"/>
              </a:rPr>
              <a:t>gäller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annan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bisyssla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Dispositiva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 EU-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spärr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centrala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71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92696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ikraftträdanderegler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822261"/>
            <a:ext cx="7838454" cy="4703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Reglerna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tillämpas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med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oktober</a:t>
            </a:r>
            <a:r>
              <a:rPr lang="en-US" sz="2600" i="1" dirty="0">
                <a:latin typeface="Calibri"/>
              </a:rPr>
              <a:t> 2022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Vid </a:t>
            </a:r>
            <a:r>
              <a:rPr lang="en-US" sz="2600" dirty="0" err="1">
                <a:latin typeface="Calibri"/>
              </a:rPr>
              <a:t>pågående</a:t>
            </a:r>
            <a:r>
              <a:rPr lang="en-US" sz="2600" dirty="0">
                <a:latin typeface="Calibri"/>
              </a:rPr>
              <a:t> AVA den 1 </a:t>
            </a:r>
            <a:r>
              <a:rPr lang="en-US" sz="2600" dirty="0" err="1">
                <a:latin typeface="Calibri"/>
              </a:rPr>
              <a:t>oktober</a:t>
            </a:r>
            <a:r>
              <a:rPr lang="en-US" sz="2600" dirty="0">
                <a:latin typeface="Calibri"/>
              </a:rPr>
              <a:t> 2022 </a:t>
            </a:r>
            <a:r>
              <a:rPr lang="en-US" sz="2600" dirty="0" err="1">
                <a:latin typeface="Calibri"/>
              </a:rPr>
              <a:t>gäller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gamla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konverteringsregler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Vid SÄVA (</a:t>
            </a:r>
            <a:r>
              <a:rPr lang="en-US" sz="2600" dirty="0" err="1">
                <a:latin typeface="Calibri"/>
              </a:rPr>
              <a:t>tidigast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fr.o.m</a:t>
            </a:r>
            <a:r>
              <a:rPr lang="en-US" sz="2600" dirty="0">
                <a:latin typeface="Calibri"/>
              </a:rPr>
              <a:t>. den 1 </a:t>
            </a:r>
            <a:r>
              <a:rPr lang="en-US" sz="2600" dirty="0" err="1">
                <a:latin typeface="Calibri"/>
              </a:rPr>
              <a:t>oktober</a:t>
            </a:r>
            <a:r>
              <a:rPr lang="en-US" sz="2600" dirty="0">
                <a:latin typeface="Calibri"/>
              </a:rPr>
              <a:t> 2022) </a:t>
            </a:r>
            <a:r>
              <a:rPr lang="en-US" sz="2600" dirty="0" err="1">
                <a:latin typeface="Calibri"/>
              </a:rPr>
              <a:t>får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arbetstagaren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tillgodoräkna</a:t>
            </a:r>
            <a:r>
              <a:rPr lang="en-US" sz="2600" dirty="0">
                <a:latin typeface="Calibri"/>
              </a:rPr>
              <a:t> sig AVA-</a:t>
            </a:r>
            <a:r>
              <a:rPr lang="en-US" sz="2600" dirty="0" err="1">
                <a:latin typeface="Calibri"/>
              </a:rPr>
              <a:t>tid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fr.o.m</a:t>
            </a:r>
            <a:r>
              <a:rPr lang="en-US" sz="2600" dirty="0">
                <a:latin typeface="Calibri"/>
              </a:rPr>
              <a:t>. mars 2022 vid </a:t>
            </a:r>
            <a:r>
              <a:rPr lang="en-US" sz="2600" dirty="0" err="1">
                <a:latin typeface="Calibri"/>
              </a:rPr>
              <a:t>tillämpning</a:t>
            </a:r>
            <a:r>
              <a:rPr lang="en-US" sz="2600" dirty="0">
                <a:latin typeface="Calibri"/>
              </a:rPr>
              <a:t> av de </a:t>
            </a:r>
            <a:r>
              <a:rPr lang="en-US" sz="2600" dirty="0" err="1">
                <a:latin typeface="Calibri"/>
              </a:rPr>
              <a:t>nya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konverteringsreglerna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79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13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38535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åldersreglerna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97794"/>
            <a:ext cx="7478413" cy="4655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LAS-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åldern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69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fr.o.m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den 1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januari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</a:t>
            </a: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LAS-</a:t>
            </a:r>
            <a:r>
              <a:rPr lang="en-US" sz="2600" dirty="0" err="1">
                <a:latin typeface="Calibri"/>
              </a:rPr>
              <a:t>åldern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kopplas</a:t>
            </a:r>
            <a:r>
              <a:rPr lang="en-US" sz="2600" dirty="0">
                <a:latin typeface="Calibri"/>
              </a:rPr>
              <a:t> till riktåldern för pension </a:t>
            </a:r>
            <a:r>
              <a:rPr lang="en-US" sz="2600" dirty="0" err="1">
                <a:latin typeface="Calibri"/>
              </a:rPr>
              <a:t>fr.o.m</a:t>
            </a:r>
            <a:r>
              <a:rPr lang="en-US" sz="2600" dirty="0">
                <a:latin typeface="Calibri"/>
              </a:rPr>
              <a:t>. den 1 </a:t>
            </a:r>
            <a:r>
              <a:rPr lang="en-US" sz="2600" dirty="0" err="1">
                <a:latin typeface="Calibri"/>
              </a:rPr>
              <a:t>januari</a:t>
            </a:r>
            <a:r>
              <a:rPr lang="en-US" sz="2600" dirty="0">
                <a:latin typeface="Calibri"/>
              </a:rPr>
              <a:t> 2026. </a:t>
            </a:r>
            <a:r>
              <a:rPr lang="en-US" sz="2600" dirty="0" err="1">
                <a:latin typeface="Calibri"/>
              </a:rPr>
              <a:t>Förmodligen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innebär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detta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LAS-</a:t>
            </a:r>
            <a:r>
              <a:rPr lang="en-US" sz="2600" dirty="0" err="1">
                <a:latin typeface="Calibri"/>
              </a:rPr>
              <a:t>åldern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blir</a:t>
            </a:r>
            <a:r>
              <a:rPr lang="en-US" sz="2600" dirty="0">
                <a:latin typeface="Calibri"/>
              </a:rPr>
              <a:t> 70 </a:t>
            </a:r>
            <a:r>
              <a:rPr lang="en-US" sz="2600" dirty="0" err="1">
                <a:latin typeface="Calibri"/>
              </a:rPr>
              <a:t>år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fr.o.m</a:t>
            </a:r>
            <a:r>
              <a:rPr lang="en-US" sz="2600" dirty="0">
                <a:latin typeface="Calibri"/>
              </a:rPr>
              <a:t>. 2026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87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57135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14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i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uthyrningslagen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anställningsskydd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långtidsinhyrning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825324"/>
            <a:ext cx="8064821" cy="4772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Arbetstagare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inhyrd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sammanlagt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än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24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månader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kvalifikationstid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under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36-månadersperiod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referensperiod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på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samma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driftsenhet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(hos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samma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kundföretag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Arbetstagaren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bli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erbjuden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tillsvidareanställning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Alternativt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kundföretaget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köpa</a:t>
            </a:r>
            <a:r>
              <a:rPr lang="en-US" sz="2600" dirty="0">
                <a:latin typeface="Calibri"/>
              </a:rPr>
              <a:t> sig </a:t>
            </a:r>
            <a:r>
              <a:rPr lang="en-US" sz="2600" dirty="0" err="1">
                <a:latin typeface="Calibri"/>
              </a:rPr>
              <a:t>fritt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genom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betala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två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månadslöner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Såväl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kvalifikationstid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referensperiod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räknas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fr.o.m</a:t>
            </a:r>
            <a:r>
              <a:rPr lang="en-US" sz="2600" dirty="0">
                <a:latin typeface="Calibri"/>
              </a:rPr>
              <a:t>.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oktober</a:t>
            </a:r>
            <a:r>
              <a:rPr lang="en-US" sz="2600" i="1" dirty="0">
                <a:latin typeface="Calibri"/>
              </a:rPr>
              <a:t> 2022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kollektivavtal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på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huvudorganisationsnivå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15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15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 lag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omställningsstudiestöd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9" y="2072358"/>
            <a:ext cx="7294662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Kompletterar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allmänna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studiestödssystem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Etableringskrav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aktualitetskrav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Stärka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arbetstagarens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framtida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ställning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på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arbetsmarknaden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utifrån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arbetsmarknadens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behov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Tillämpas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med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januari</a:t>
            </a:r>
            <a:r>
              <a:rPr lang="en-US" sz="2600" i="1" dirty="0">
                <a:latin typeface="Calibri"/>
              </a:rPr>
              <a:t> 2023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36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16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95536" y="726174"/>
            <a:ext cx="8363346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Visselblåsarlagen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allmänna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förutsättningar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för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att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omfattas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visselblåsarskydd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576414"/>
            <a:ext cx="7694437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Arbetsrelaterade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missförhållanden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allmänintresse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i="1" dirty="0" err="1">
                <a:latin typeface="Calibri"/>
              </a:rPr>
              <a:t>missförhållandekravet</a:t>
            </a:r>
            <a:endParaRPr lang="en-US" sz="2600" i="1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Visshetskravet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“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skälig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anledning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anta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uppgiften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Tre </a:t>
            </a:r>
            <a:r>
              <a:rPr lang="en-US" sz="2600" dirty="0" err="1">
                <a:latin typeface="Calibri"/>
              </a:rPr>
              <a:t>olika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visselblåsarkanaler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internt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visselblåsande</a:t>
            </a:r>
            <a:r>
              <a:rPr lang="en-US" sz="2600" dirty="0">
                <a:latin typeface="Calibri"/>
              </a:rPr>
              <a:t>, </a:t>
            </a:r>
            <a:r>
              <a:rPr lang="en-US" sz="2600" dirty="0" err="1">
                <a:latin typeface="Calibri"/>
              </a:rPr>
              <a:t>externt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visselblåsande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offentliggörande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108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17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92696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Intern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visselblåsarfunktion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00808"/>
            <a:ext cx="7550421" cy="4214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A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lla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arbetsgivare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minst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50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anställda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“</a:t>
            </a:r>
            <a:r>
              <a:rPr lang="en-US" sz="2600" dirty="0" err="1">
                <a:latin typeface="Calibri"/>
              </a:rPr>
              <a:t>Självständig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oberoende</a:t>
            </a:r>
            <a:r>
              <a:rPr lang="en-US" sz="2600" dirty="0">
                <a:latin typeface="Calibri"/>
              </a:rPr>
              <a:t>” – </a:t>
            </a:r>
            <a:r>
              <a:rPr lang="en-US" sz="2600" dirty="0" err="1">
                <a:latin typeface="Calibri"/>
              </a:rPr>
              <a:t>behörighet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intern </a:t>
            </a:r>
            <a:r>
              <a:rPr lang="en-US" sz="2600" dirty="0" err="1">
                <a:latin typeface="Calibri"/>
              </a:rPr>
              <a:t>visselblåsarfunktion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T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illgänglig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visselblåsare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omfattas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lagen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Extern </a:t>
            </a:r>
            <a:r>
              <a:rPr lang="en-US" sz="2600" dirty="0" err="1">
                <a:latin typeface="Calibri"/>
              </a:rPr>
              <a:t>leverantör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anlitas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K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ommunikationslösning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rapportera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skriftligt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muntligt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vid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möte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Möjlighet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visselblåsaren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anonym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183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18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92696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i="1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forts. 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Intern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visselblåsarfunktion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535097"/>
            <a:ext cx="7838454" cy="4595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lang="en-US" sz="2600" dirty="0" err="1">
                <a:latin typeface="Calibri"/>
              </a:rPr>
              <a:t>Bekräftelse</a:t>
            </a:r>
            <a:r>
              <a:rPr lang="en-US" sz="2600" dirty="0">
                <a:latin typeface="Calibri"/>
              </a:rPr>
              <a:t> till </a:t>
            </a:r>
            <a:r>
              <a:rPr lang="en-US" sz="2600" dirty="0" err="1">
                <a:latin typeface="Calibri"/>
              </a:rPr>
              <a:t>visselblåsaren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inom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sju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dagar</a:t>
            </a:r>
            <a:r>
              <a:rPr lang="en-US" sz="2600" dirty="0">
                <a:latin typeface="Calibri"/>
              </a:rPr>
              <a:t>)</a:t>
            </a: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Bedöma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sanningshalt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genomföra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eventuell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utredning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uppgift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Avrapportering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verksamhetsutövaren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lang="en-US" sz="2600" dirty="0" err="1">
                <a:latin typeface="Calibri"/>
              </a:rPr>
              <a:t>Eventuell</a:t>
            </a:r>
            <a:r>
              <a:rPr lang="en-US" sz="2600" dirty="0">
                <a:latin typeface="Calibri"/>
              </a:rPr>
              <a:t> information till </a:t>
            </a:r>
            <a:r>
              <a:rPr lang="en-US" sz="2600" dirty="0" err="1">
                <a:latin typeface="Calibri"/>
              </a:rPr>
              <a:t>visselblåsaren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uppgifter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identitet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komma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lämnas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ut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Återkoppling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visselblåsaren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600" dirty="0">
                <a:latin typeface="Calibri"/>
              </a:rPr>
              <a:t>(</a:t>
            </a:r>
            <a:r>
              <a:rPr lang="en-US" sz="2600" dirty="0" err="1">
                <a:latin typeface="Calibri"/>
              </a:rPr>
              <a:t>inom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månader</a:t>
            </a:r>
            <a:r>
              <a:rPr lang="en-US" sz="2600" dirty="0">
                <a:latin typeface="Calibri"/>
              </a:rPr>
              <a:t>)</a:t>
            </a: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Dokumentation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visselblåsarfunktionen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 startAt="7"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centrala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105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19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Information om intern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visselblåsarfunktion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628800"/>
            <a:ext cx="7694437" cy="4583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Lättillgänglig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lättbegriplig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Information om </a:t>
            </a:r>
            <a:r>
              <a:rPr lang="en-US" sz="2600" dirty="0" err="1">
                <a:latin typeface="Calibri"/>
              </a:rPr>
              <a:t>hur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rapportering</a:t>
            </a:r>
            <a:r>
              <a:rPr lang="en-US" sz="2600" dirty="0">
                <a:latin typeface="Calibri"/>
              </a:rPr>
              <a:t> till intern </a:t>
            </a:r>
            <a:r>
              <a:rPr lang="en-US" sz="2600" dirty="0" err="1">
                <a:latin typeface="Calibri"/>
              </a:rPr>
              <a:t>visselblåsarfunktion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gå</a:t>
            </a:r>
            <a:r>
              <a:rPr lang="en-US" sz="2600" dirty="0">
                <a:latin typeface="Calibri"/>
              </a:rPr>
              <a:t> till</a:t>
            </a: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 om extern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visselblåsarfunktion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Information om </a:t>
            </a:r>
            <a:r>
              <a:rPr lang="en-US" sz="2600" dirty="0" err="1">
                <a:latin typeface="Calibri"/>
              </a:rPr>
              <a:t>meddelarfrihet</a:t>
            </a:r>
            <a:r>
              <a:rPr lang="en-US" sz="2600" dirty="0">
                <a:latin typeface="Calibri"/>
              </a:rPr>
              <a:t>, </a:t>
            </a:r>
            <a:r>
              <a:rPr lang="en-US" sz="2600" dirty="0" err="1">
                <a:latin typeface="Calibri"/>
              </a:rPr>
              <a:t>ansvarsfrihet</a:t>
            </a:r>
            <a:r>
              <a:rPr lang="en-US" sz="2600" dirty="0">
                <a:latin typeface="Calibri"/>
              </a:rPr>
              <a:t>, </a:t>
            </a:r>
            <a:r>
              <a:rPr lang="en-US" sz="2600" dirty="0" err="1">
                <a:latin typeface="Calibri"/>
              </a:rPr>
              <a:t>efterforskningsförbud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repressalieförbud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7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centrala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None/>
              <a:tabLst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93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tidsbegränsade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anställningar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967145"/>
            <a:ext cx="7694438" cy="4054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Särskil</a:t>
            </a:r>
            <a:r>
              <a:rPr lang="en-US" sz="2600" dirty="0">
                <a:latin typeface="Calibri"/>
              </a:rPr>
              <a:t>d </a:t>
            </a:r>
            <a:r>
              <a:rPr lang="en-US" sz="2600" dirty="0" err="1">
                <a:latin typeface="Calibri"/>
              </a:rPr>
              <a:t>visstidsanställning</a:t>
            </a:r>
            <a:r>
              <a:rPr lang="en-US" sz="2600" dirty="0">
                <a:latin typeface="Calibri"/>
              </a:rPr>
              <a:t> (SÄVA) i </a:t>
            </a:r>
            <a:r>
              <a:rPr lang="en-US" sz="2600" dirty="0" err="1">
                <a:latin typeface="Calibri"/>
              </a:rPr>
              <a:t>stället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allmän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visstidsanställning</a:t>
            </a:r>
            <a:r>
              <a:rPr lang="en-US" sz="2600" dirty="0">
                <a:latin typeface="Calibri"/>
              </a:rPr>
              <a:t> (AVA)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Konvertering</a:t>
            </a:r>
            <a:r>
              <a:rPr lang="en-US" sz="2600" dirty="0">
                <a:latin typeface="Calibri"/>
              </a:rPr>
              <a:t> av SÄVA till </a:t>
            </a:r>
            <a:r>
              <a:rPr lang="en-US" sz="2600" dirty="0" err="1">
                <a:latin typeface="Calibri"/>
              </a:rPr>
              <a:t>tillsvidareanställning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efter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sammanlagd</a:t>
            </a:r>
            <a:r>
              <a:rPr lang="en-US" sz="2600" dirty="0">
                <a:latin typeface="Calibri"/>
              </a:rPr>
              <a:t> SÄVA om </a:t>
            </a:r>
            <a:r>
              <a:rPr lang="en-US" sz="2600" i="1" dirty="0" err="1">
                <a:latin typeface="Calibri"/>
              </a:rPr>
              <a:t>mer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än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tolv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månader</a:t>
            </a:r>
            <a:r>
              <a:rPr lang="en-US" sz="2600" dirty="0">
                <a:latin typeface="Calibri"/>
              </a:rPr>
              <a:t> under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femårsperiod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“</a:t>
            </a:r>
            <a:r>
              <a:rPr lang="en-US" sz="2600" i="1" dirty="0" err="1">
                <a:latin typeface="Calibri"/>
              </a:rPr>
              <a:t>kedja</a:t>
            </a:r>
            <a:r>
              <a:rPr lang="en-US" sz="2600" dirty="0">
                <a:latin typeface="Calibri"/>
              </a:rPr>
              <a:t>” av </a:t>
            </a:r>
            <a:r>
              <a:rPr lang="en-US" sz="2600" dirty="0" err="1">
                <a:latin typeface="Calibri"/>
              </a:rPr>
              <a:t>tidsbegränsade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anställningar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Företrädesrätt</a:t>
            </a:r>
            <a:r>
              <a:rPr lang="en-US" sz="2600" dirty="0">
                <a:latin typeface="Calibri"/>
              </a:rPr>
              <a:t> till </a:t>
            </a:r>
            <a:r>
              <a:rPr lang="en-US" sz="2600" dirty="0" err="1">
                <a:latin typeface="Calibri"/>
              </a:rPr>
              <a:t>ny</a:t>
            </a:r>
            <a:r>
              <a:rPr lang="en-US" sz="2600" dirty="0">
                <a:latin typeface="Calibri"/>
              </a:rPr>
              <a:t> SÄVA </a:t>
            </a:r>
            <a:r>
              <a:rPr lang="en-US" sz="2600" dirty="0" err="1">
                <a:latin typeface="Calibri"/>
              </a:rPr>
              <a:t>efter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sammanlagd</a:t>
            </a:r>
            <a:r>
              <a:rPr lang="en-US" sz="2600" dirty="0">
                <a:latin typeface="Calibri"/>
              </a:rPr>
              <a:t> SÄVA om </a:t>
            </a:r>
            <a:r>
              <a:rPr lang="en-US" sz="2600" i="1" dirty="0" err="1">
                <a:latin typeface="Calibri"/>
              </a:rPr>
              <a:t>mer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än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nio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månader</a:t>
            </a:r>
            <a:r>
              <a:rPr lang="en-US" sz="2600" dirty="0">
                <a:latin typeface="Calibri"/>
              </a:rPr>
              <a:t> under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treårsperiod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636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20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Visselblåsarlagen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ikraftträdande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66159" y="1988840"/>
            <a:ext cx="7294662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gäller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17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december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2021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Reglerna</a:t>
            </a:r>
            <a:r>
              <a:rPr lang="en-US" sz="2600" dirty="0">
                <a:latin typeface="Calibri"/>
              </a:rPr>
              <a:t> om intern </a:t>
            </a:r>
            <a:r>
              <a:rPr lang="en-US" sz="2600" dirty="0" err="1">
                <a:latin typeface="Calibri"/>
              </a:rPr>
              <a:t>visselblåsarfunktion</a:t>
            </a:r>
            <a:r>
              <a:rPr lang="en-US" sz="2600" dirty="0">
                <a:latin typeface="Calibri"/>
              </a:rPr>
              <a:t> (5 </a:t>
            </a:r>
            <a:r>
              <a:rPr lang="en-US" sz="2600" dirty="0" err="1">
                <a:latin typeface="Calibri"/>
              </a:rPr>
              <a:t>kap</a:t>
            </a:r>
            <a:r>
              <a:rPr lang="en-US" sz="2600" dirty="0">
                <a:latin typeface="Calibri"/>
              </a:rPr>
              <a:t>.) ska dock </a:t>
            </a:r>
            <a:r>
              <a:rPr lang="en-US" sz="2600" dirty="0" err="1">
                <a:latin typeface="Calibri"/>
              </a:rPr>
              <a:t>tillämpas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först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7C87DC22-CE1B-4850-1224-B7686C330EC5}"/>
              </a:ext>
            </a:extLst>
          </p:cNvPr>
          <p:cNvSpPr txBox="1">
            <a:spLocks/>
          </p:cNvSpPr>
          <p:nvPr/>
        </p:nvSpPr>
        <p:spPr bwMode="auto">
          <a:xfrm>
            <a:off x="1187624" y="3252220"/>
            <a:ext cx="705678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0" indent="0" defTabSz="457200" fontAlgn="base">
              <a:lnSpc>
                <a:spcPts val="2800"/>
              </a:lnSpc>
              <a:spcBef>
                <a:spcPts val="400"/>
              </a:spcBef>
              <a:spcAft>
                <a:spcPct val="0"/>
              </a:spcAft>
              <a:buNone/>
            </a:pP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från och med </a:t>
            </a:r>
            <a:r>
              <a:rPr lang="sv-SE" altLang="sv-SE" sz="2600" i="1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den 17 december 2023</a:t>
            </a: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för privata  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  verksamheter med högst 249 anställda</a:t>
            </a:r>
          </a:p>
          <a:p>
            <a:pPr marL="0" indent="0" defTabSz="457200" fontAlgn="base">
              <a:lnSpc>
                <a:spcPts val="2800"/>
              </a:lnSpc>
              <a:spcBef>
                <a:spcPts val="400"/>
              </a:spcBef>
              <a:spcAft>
                <a:spcPct val="0"/>
              </a:spcAft>
              <a:buNone/>
            </a:pP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från och med </a:t>
            </a:r>
            <a:r>
              <a:rPr lang="sv-SE" altLang="sv-SE" sz="2600" i="1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den 17 juli 2022</a:t>
            </a: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för alla andra 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  verksamheter </a:t>
            </a:r>
          </a:p>
          <a:p>
            <a:pPr marL="0" indent="0" defTabSz="457200" fontAlgn="base">
              <a:spcBef>
                <a:spcPts val="400"/>
              </a:spcBef>
              <a:spcAft>
                <a:spcPct val="0"/>
              </a:spcAft>
              <a:buNone/>
            </a:pPr>
            <a:endParaRPr lang="sv-SE" altLang="sv-SE" sz="2600" dirty="0">
              <a:solidFill>
                <a:prstClr val="black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06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21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 Nytt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försörjningskrav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för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arbetskraftsinvandrare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899592" y="2157834"/>
            <a:ext cx="7694437" cy="4583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None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Krav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på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god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försörjning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(80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procent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den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medianlönen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i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stället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försörjning</a:t>
            </a: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None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i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kraftträdande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1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oktober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352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Säkerhetsskydd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och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säkerhetsprövning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00808"/>
            <a:ext cx="7478413" cy="4655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Säkerhetsskyddsanalys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Säkerhetsskyddsklassificering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Placering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lang="en-US" sz="2600" dirty="0" err="1">
                <a:latin typeface="Calibri"/>
              </a:rPr>
              <a:t>tjänster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säkerhetsklasser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Säkerhetsprövning</a:t>
            </a:r>
            <a:br>
              <a:rPr lang="en-US" sz="2600" dirty="0">
                <a:latin typeface="Calibri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lojalitet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pålitlighet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sårbarhet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Arbetsrättsliga konsekvenser</a:t>
            </a:r>
            <a:br>
              <a:rPr 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inkompetens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grund för avskedande</a:t>
            </a:r>
            <a:endParaRPr lang="en-US" sz="2400" dirty="0"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143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23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säkerhetsprövningsprocessen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916832"/>
            <a:ext cx="769443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Utredningen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överväga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vilket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underlag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ingå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säkerhetsprövningen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Utredningen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överväga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möjligheten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överklaga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beslut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Utredningen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24 augusti 2024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414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24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Utredningsförslag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vissa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“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moderniseringar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”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arbetsmiljölagen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893946"/>
            <a:ext cx="7766446" cy="4271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Rådighetsansvaret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situationer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då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verksamhetsutövare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“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huvudsakligt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inflytande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arbetsmiljön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i="1" dirty="0" err="1">
                <a:latin typeface="Calibri"/>
              </a:rPr>
              <a:t>Sanktionsavgifter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kunna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formuleras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även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i="1" dirty="0" err="1">
                <a:latin typeface="Calibri"/>
              </a:rPr>
              <a:t>systematiskt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arbetsmiljöarbete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organisatorisk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och</a:t>
            </a:r>
            <a:r>
              <a:rPr lang="en-US" sz="2600" i="1" dirty="0">
                <a:latin typeface="Calibri"/>
              </a:rPr>
              <a:t> social </a:t>
            </a:r>
            <a:r>
              <a:rPr lang="en-US" sz="2600" i="1" dirty="0" err="1">
                <a:latin typeface="Calibri"/>
              </a:rPr>
              <a:t>arbetsmiljö</a:t>
            </a:r>
            <a:endParaRPr lang="en-US" sz="2600" i="1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Förtydligande</a:t>
            </a:r>
            <a:r>
              <a:rPr lang="en-US" sz="2600" dirty="0">
                <a:latin typeface="Calibri"/>
              </a:rPr>
              <a:t> om </a:t>
            </a:r>
            <a:r>
              <a:rPr lang="en-US" sz="2600" i="1" dirty="0" err="1">
                <a:latin typeface="Calibri"/>
              </a:rPr>
              <a:t>företagshälsovårdens</a:t>
            </a:r>
            <a:r>
              <a:rPr lang="en-US" sz="2600" i="1" dirty="0">
                <a:latin typeface="Calibri"/>
              </a:rPr>
              <a:t> roll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ikraftträdande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juli</a:t>
            </a:r>
            <a:r>
              <a:rPr lang="en-US" sz="2600" i="1" dirty="0">
                <a:latin typeface="Calibri"/>
              </a:rPr>
              <a:t> 2024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294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25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Utredningsförslag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regionala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skyddsombud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204864"/>
            <a:ext cx="7622429" cy="383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Skyddskommitté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saknas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Antingen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medlem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kollektivavtal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genomförande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januari</a:t>
            </a:r>
            <a:r>
              <a:rPr lang="en-US" sz="2600" i="1" dirty="0">
                <a:latin typeface="Calibri"/>
              </a:rPr>
              <a:t> 2024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345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26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sjuklön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och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karens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681135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“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fördelningseffekterna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hälsoekonomiska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övriga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konsekvenser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karensavdraget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Ta </a:t>
            </a:r>
            <a:r>
              <a:rPr lang="en-US" sz="2600" dirty="0" err="1">
                <a:latin typeface="Calibri"/>
              </a:rPr>
              <a:t>ställning</a:t>
            </a:r>
            <a:r>
              <a:rPr lang="en-US" sz="2600" dirty="0">
                <a:latin typeface="Calibri"/>
              </a:rPr>
              <a:t> till </a:t>
            </a:r>
            <a:r>
              <a:rPr lang="en-US" sz="2600" dirty="0" err="1">
                <a:latin typeface="Calibri"/>
              </a:rPr>
              <a:t>behovet</a:t>
            </a:r>
            <a:r>
              <a:rPr lang="en-US" sz="2600" dirty="0">
                <a:latin typeface="Calibri"/>
              </a:rPr>
              <a:t> av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ändra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karensreglerna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Beakta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mindre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arbetsgivares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behov</a:t>
            </a:r>
            <a:r>
              <a:rPr lang="en-US" sz="2600" dirty="0">
                <a:latin typeface="Calibri"/>
              </a:rPr>
              <a:t> av </a:t>
            </a:r>
            <a:r>
              <a:rPr lang="en-US" sz="2600" dirty="0" err="1">
                <a:latin typeface="Calibri"/>
              </a:rPr>
              <a:t>kompensation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höga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sjuklönekostnader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Utredningen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nedlagd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regeringen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återkomma</a:t>
            </a:r>
            <a:r>
              <a:rPr lang="en-US" sz="2600" dirty="0">
                <a:latin typeface="Calibri"/>
              </a:rPr>
              <a:t> med </a:t>
            </a:r>
            <a:r>
              <a:rPr lang="en-US" sz="2600" dirty="0" err="1">
                <a:latin typeface="Calibri"/>
              </a:rPr>
              <a:t>förslag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frågan</a:t>
            </a:r>
            <a:r>
              <a:rPr lang="en-US" sz="2600" dirty="0">
                <a:latin typeface="Calibri"/>
              </a:rPr>
              <a:t> under 2023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097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27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Utredningsförslag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graviditetspenning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00808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Graviditetspenning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beviljas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fr.o.m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60:e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den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beräknade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förlossningen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t.o.m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den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faktiska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förlossningen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En </a:t>
            </a:r>
            <a:r>
              <a:rPr lang="en-US" sz="2600" dirty="0" err="1">
                <a:latin typeface="Calibri"/>
              </a:rPr>
              <a:t>icke-behovsprövad</a:t>
            </a:r>
            <a:r>
              <a:rPr lang="en-US" sz="2600" dirty="0">
                <a:latin typeface="Calibri"/>
              </a:rPr>
              <a:t> g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raviditetspenning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under de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sista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sju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dagarna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beräknad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förlossning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ikraftträdande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juli</a:t>
            </a:r>
            <a:r>
              <a:rPr lang="en-US" sz="2600" i="1" dirty="0">
                <a:latin typeface="Calibri"/>
              </a:rPr>
              <a:t> 2025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191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28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Förslag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möjlighet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att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överlåta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allmän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föräldrapenning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897159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Förälder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kunna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överlåta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45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med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allmän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föräldrapenning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reserverade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till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omfattas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socialförsäkringen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avstår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“</a:t>
            </a:r>
            <a:r>
              <a:rPr lang="en-US" sz="2600" dirty="0" err="1">
                <a:latin typeface="Calibri"/>
              </a:rPr>
              <a:t>Mottagaren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ledig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enligt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föräldraledighetslagen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ikraftträdande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juli</a:t>
            </a:r>
            <a:r>
              <a:rPr lang="en-US" sz="2600" i="1" dirty="0">
                <a:latin typeface="Calibri"/>
              </a:rPr>
              <a:t> 2024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220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29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Förslag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dubbeldagarna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i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föräldraförsäkringen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838003" y="2041175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Antalet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dubbeldagar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ökas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30 till 60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Tas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under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barnets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15 (i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stället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12)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första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månader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ikraftträdande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juli</a:t>
            </a:r>
            <a:r>
              <a:rPr lang="en-US" sz="2600" i="1" dirty="0">
                <a:latin typeface="Calibri"/>
              </a:rPr>
              <a:t> 2024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98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810543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i="1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forts. 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tidsbegränsade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anställningar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111161"/>
            <a:ext cx="7694438" cy="4270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2600" dirty="0" err="1">
                <a:latin typeface="Calibri"/>
              </a:rPr>
              <a:t>Särskild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räkneregel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avseende</a:t>
            </a:r>
            <a:r>
              <a:rPr lang="en-US" sz="2600" dirty="0">
                <a:latin typeface="Calibri"/>
              </a:rPr>
              <a:t> SÄVA-</a:t>
            </a:r>
            <a:r>
              <a:rPr lang="en-US" sz="2600" dirty="0" err="1">
                <a:latin typeface="Calibri"/>
              </a:rPr>
              <a:t>anställningstid</a:t>
            </a:r>
            <a:r>
              <a:rPr lang="en-US" sz="2600" dirty="0">
                <a:latin typeface="Calibri"/>
              </a:rPr>
              <a:t> – vid </a:t>
            </a:r>
            <a:r>
              <a:rPr lang="en-US" sz="2600" i="1" dirty="0" err="1">
                <a:latin typeface="Calibri"/>
              </a:rPr>
              <a:t>minst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tre</a:t>
            </a:r>
            <a:r>
              <a:rPr lang="en-US" sz="2600" i="1" dirty="0">
                <a:latin typeface="Calibri"/>
              </a:rPr>
              <a:t> SÄVA</a:t>
            </a:r>
            <a:r>
              <a:rPr lang="en-US" sz="2600" dirty="0">
                <a:latin typeface="Calibri"/>
              </a:rPr>
              <a:t> under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kalendermånad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får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mellanliggande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räknas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SÄVA-</a:t>
            </a:r>
            <a:r>
              <a:rPr lang="en-US" sz="2600" dirty="0" err="1">
                <a:latin typeface="Calibri"/>
              </a:rPr>
              <a:t>anställningstid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2600" dirty="0" err="1">
                <a:latin typeface="Calibri"/>
              </a:rPr>
              <a:t>Förbud</a:t>
            </a:r>
            <a:r>
              <a:rPr lang="en-US" sz="2600" dirty="0">
                <a:latin typeface="Calibri"/>
              </a:rPr>
              <a:t> mot </a:t>
            </a:r>
            <a:r>
              <a:rPr lang="en-US" sz="2600" dirty="0" err="1">
                <a:latin typeface="Calibri"/>
              </a:rPr>
              <a:t>vikariat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syfte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kringgå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räkneregeln</a:t>
            </a:r>
            <a:r>
              <a:rPr lang="en-US" sz="2600" dirty="0">
                <a:latin typeface="Calibri"/>
              </a:rPr>
              <a:t>” för SÄVA</a:t>
            </a: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såväl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lokala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centrala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150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260648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57135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30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40466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Utredningsförslag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arbetsskadeförsäkringen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52772" y="1340768"/>
            <a:ext cx="8238227" cy="599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s.k.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varaktighetskravet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kortas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ett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180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dagar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Karenstid</a:t>
            </a:r>
            <a:r>
              <a:rPr lang="en-US" sz="2600" dirty="0">
                <a:latin typeface="Calibri"/>
              </a:rPr>
              <a:t> om </a:t>
            </a:r>
            <a:r>
              <a:rPr lang="en-US" sz="2600" i="1" dirty="0">
                <a:latin typeface="Calibri"/>
              </a:rPr>
              <a:t>180 </a:t>
            </a:r>
            <a:r>
              <a:rPr lang="en-US" sz="2600" i="1" dirty="0" err="1">
                <a:latin typeface="Calibri"/>
              </a:rPr>
              <a:t>dagar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införs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Arbetsskadebegreppet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förtydligas</a:t>
            </a:r>
            <a:br>
              <a:rPr lang="en-US" sz="2600" dirty="0">
                <a:latin typeface="Calibri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klargöra skadan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fastställa skadliga faktorer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sannolikhetsprövning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individuell bedömning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Undantag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psykiska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psykosomatiska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skador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liksom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smitta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slopas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Ingen </a:t>
            </a:r>
            <a:r>
              <a:rPr lang="en-US" sz="2600" dirty="0" err="1">
                <a:latin typeface="Calibri"/>
              </a:rPr>
              <a:t>förändring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beträffande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distansarbete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angående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finansiering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Tänkt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genomförande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 </a:t>
            </a:r>
            <a:r>
              <a:rPr lang="en-US" sz="2600" i="1" dirty="0" err="1">
                <a:latin typeface="Calibri"/>
              </a:rPr>
              <a:t>juli</a:t>
            </a:r>
            <a:r>
              <a:rPr lang="en-US" sz="2600" i="1" dirty="0">
                <a:latin typeface="Calibri"/>
              </a:rPr>
              <a:t> 2024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526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31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Minimilönedirektivet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681135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Utredningen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(SOU 2023:36)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konstaterar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lag 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väsentligt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uppfyller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direktivets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krav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Utredningen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på</a:t>
            </a:r>
            <a:r>
              <a:rPr lang="en-US" sz="2600" dirty="0">
                <a:latin typeface="Calibri"/>
              </a:rPr>
              <a:t> remiss till den 1 </a:t>
            </a:r>
            <a:r>
              <a:rPr lang="en-US" sz="2600" dirty="0" err="1">
                <a:latin typeface="Calibri"/>
              </a:rPr>
              <a:t>november</a:t>
            </a:r>
            <a:r>
              <a:rPr lang="en-US" sz="2600" dirty="0">
                <a:latin typeface="Calibri"/>
              </a:rPr>
              <a:t> 2023</a:t>
            </a: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Danmark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talan</a:t>
            </a:r>
            <a:r>
              <a:rPr lang="en-US" sz="2600" dirty="0">
                <a:latin typeface="Calibri"/>
              </a:rPr>
              <a:t> vid EU-</a:t>
            </a:r>
            <a:r>
              <a:rPr lang="en-US" sz="2600" dirty="0" err="1">
                <a:latin typeface="Calibri"/>
              </a:rPr>
              <a:t>domstolen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ogiltigförklaring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Minimilönedirektivet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genomfört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senast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15 </a:t>
            </a:r>
            <a:r>
              <a:rPr lang="en-US" sz="2600" i="1" dirty="0" err="1">
                <a:latin typeface="Calibri"/>
              </a:rPr>
              <a:t>november</a:t>
            </a:r>
            <a:r>
              <a:rPr lang="en-US" sz="2600" i="1" dirty="0">
                <a:latin typeface="Calibri"/>
              </a:rPr>
              <a:t> 2024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508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lönetransparensdirektivet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484785"/>
            <a:ext cx="7622429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Arbetssökande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rätt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information om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ingångslön</a:t>
            </a:r>
            <a:r>
              <a:rPr lang="en-US" sz="2600" dirty="0">
                <a:latin typeface="Calibri"/>
              </a:rPr>
              <a:t>/</a:t>
            </a:r>
            <a:r>
              <a:rPr lang="en-US" sz="2600" dirty="0" err="1">
                <a:latin typeface="Calibri"/>
              </a:rPr>
              <a:t>ingångslöneintervall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får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arbetssökande</a:t>
            </a:r>
            <a:r>
              <a:rPr lang="en-US" sz="2600" dirty="0">
                <a:latin typeface="Calibri"/>
              </a:rPr>
              <a:t> om “</a:t>
            </a:r>
            <a:r>
              <a:rPr lang="en-US" sz="2600" dirty="0" err="1">
                <a:latin typeface="Calibri"/>
              </a:rPr>
              <a:t>historisk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lön</a:t>
            </a:r>
            <a:r>
              <a:rPr lang="en-US" sz="2600" dirty="0">
                <a:latin typeface="Calibri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Arbetstagare</a:t>
            </a:r>
            <a:r>
              <a:rPr lang="en-US" sz="2600" dirty="0">
                <a:latin typeface="Calibri"/>
              </a:rPr>
              <a:t> ska ha </a:t>
            </a:r>
            <a:r>
              <a:rPr lang="en-US" sz="2600" dirty="0" err="1">
                <a:latin typeface="Calibri"/>
              </a:rPr>
              <a:t>rätt</a:t>
            </a:r>
            <a:r>
              <a:rPr lang="en-US" sz="2600" dirty="0">
                <a:latin typeface="Calibri"/>
              </a:rPr>
              <a:t> till information om </a:t>
            </a:r>
            <a:r>
              <a:rPr lang="en-US" sz="2600" dirty="0" err="1">
                <a:latin typeface="Calibri"/>
              </a:rPr>
              <a:t>lönekriterier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den </a:t>
            </a:r>
            <a:r>
              <a:rPr lang="en-US" sz="2600" dirty="0" err="1">
                <a:latin typeface="Calibri"/>
              </a:rPr>
              <a:t>egna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lönenivån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Omvänd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bevisbörda</a:t>
            </a:r>
            <a:r>
              <a:rPr lang="en-US" sz="2600" dirty="0">
                <a:latin typeface="Calibri"/>
              </a:rPr>
              <a:t> vid </a:t>
            </a:r>
            <a:r>
              <a:rPr lang="en-US" sz="2600" dirty="0" err="1">
                <a:latin typeface="Calibri"/>
              </a:rPr>
              <a:t>påstående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direkt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indirekt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lönediskriminering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Uppdraget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redovisas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senast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31 </a:t>
            </a:r>
            <a:r>
              <a:rPr kumimoji="0" lang="en-US" sz="25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maj</a:t>
            </a:r>
            <a:r>
              <a:rPr kumimoji="0" lang="en-US" sz="2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2024</a:t>
            </a:r>
            <a:r>
              <a:rPr kumimoji="0" lang="en-US" sz="25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sz="25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Direktivet</a:t>
            </a:r>
            <a:r>
              <a:rPr kumimoji="0" lang="en-US" sz="25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ska </a:t>
            </a:r>
            <a:r>
              <a:rPr kumimoji="0" lang="en-US" sz="25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vara</a:t>
            </a:r>
            <a:r>
              <a:rPr kumimoji="0" lang="en-US" sz="25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implementerat</a:t>
            </a:r>
            <a:r>
              <a:rPr kumimoji="0" lang="en-US" sz="25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senast</a:t>
            </a:r>
            <a:r>
              <a:rPr kumimoji="0" lang="en-US" sz="25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den 7 </a:t>
            </a:r>
            <a:r>
              <a:rPr kumimoji="0" lang="en-US" sz="25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juni</a:t>
            </a:r>
            <a:r>
              <a:rPr kumimoji="0" lang="en-US" sz="25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2026.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276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33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92696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Utredning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anmälningsplikt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s.k.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angiverilag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94060" y="2060848"/>
            <a:ext cx="8064822" cy="4993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Skyldighet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offentliganställda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Polismyndigheten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Migrationsverket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anmäla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vistas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olovligt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Sverige</a:t>
            </a: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Bedöma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undantag</a:t>
            </a:r>
            <a:r>
              <a:rPr lang="en-US" sz="2600" dirty="0">
                <a:latin typeface="Calibri"/>
              </a:rPr>
              <a:t> vid “</a:t>
            </a:r>
            <a:r>
              <a:rPr lang="en-US" sz="2600" dirty="0" err="1">
                <a:latin typeface="Calibri"/>
              </a:rPr>
              <a:t>särskilt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ömmande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situationer</a:t>
            </a:r>
            <a:r>
              <a:rPr lang="en-US" sz="2600" dirty="0">
                <a:latin typeface="Calibri"/>
              </a:rPr>
              <a:t>”</a:t>
            </a: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r>
              <a:rPr lang="en-US" sz="2600" dirty="0" err="1">
                <a:latin typeface="Calibri"/>
              </a:rPr>
              <a:t>Förslag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senast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>
                <a:latin typeface="Calibri"/>
              </a:rPr>
              <a:t>den 30 </a:t>
            </a:r>
            <a:r>
              <a:rPr lang="en-US" sz="2600" i="1" dirty="0" err="1">
                <a:latin typeface="Calibri"/>
              </a:rPr>
              <a:t>september</a:t>
            </a:r>
            <a:r>
              <a:rPr lang="en-US" sz="2600" i="1" dirty="0">
                <a:latin typeface="Calibri"/>
              </a:rPr>
              <a:t> 2024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652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34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EU:s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plattformsdirektiv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556792"/>
            <a:ext cx="7622429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Nationell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lag ska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klargöra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arbetsgivare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vid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plattformsarbete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svensk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sida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vill</a:t>
            </a:r>
            <a:r>
              <a:rPr lang="en-US" sz="2600" dirty="0">
                <a:latin typeface="Calibri"/>
              </a:rPr>
              <a:t> man </a:t>
            </a:r>
            <a:r>
              <a:rPr lang="en-US" sz="2600" dirty="0" err="1">
                <a:latin typeface="Calibri"/>
              </a:rPr>
              <a:t>värna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arbetstagarbe-greppet</a:t>
            </a:r>
            <a:br>
              <a:rPr lang="en-US" sz="2600" dirty="0">
                <a:latin typeface="Calibri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personligt arbetsåtagande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utövad arbetsledning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tillhandahållande av ”kringarrangemang” (se t.ex. </a:t>
            </a:r>
            <a:b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4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  AD 2012 nr 24)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Oklart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om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genomförande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plattformsdirektivet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368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35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Arbetstagarbegreppet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Personligt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arbetsåtagande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2013 nr 92)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Arbetsledning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2012 nr 24)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“</a:t>
            </a:r>
            <a:r>
              <a:rPr lang="en-US" sz="2600" dirty="0" err="1">
                <a:latin typeface="Calibri"/>
              </a:rPr>
              <a:t>Kringarrangemang</a:t>
            </a:r>
            <a:r>
              <a:rPr lang="en-US" sz="2600" dirty="0">
                <a:latin typeface="Calibri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45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323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36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Vägran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att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använda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skyddsutrustning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olika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“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nivåer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”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på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arbetsvägran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916832"/>
            <a:ext cx="813690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“</a:t>
            </a:r>
            <a:r>
              <a:rPr lang="en-US" sz="2600" dirty="0" err="1">
                <a:latin typeface="Calibri"/>
              </a:rPr>
              <a:t>Tillfällig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förlöpning</a:t>
            </a:r>
            <a:r>
              <a:rPr lang="en-US" sz="2600" dirty="0">
                <a:latin typeface="Calibri"/>
              </a:rPr>
              <a:t>” –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motivera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arbetsrättslig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åtgärd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Partiell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arbetsvägran</a:t>
            </a:r>
            <a:r>
              <a:rPr lang="en-US" sz="2600" dirty="0">
                <a:latin typeface="Calibri"/>
              </a:rPr>
              <a:t> – i </a:t>
            </a:r>
            <a:r>
              <a:rPr lang="en-US" sz="2600" dirty="0" err="1">
                <a:latin typeface="Calibri"/>
              </a:rPr>
              <a:t>princip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uppsägningsgrund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Total </a:t>
            </a:r>
            <a:r>
              <a:rPr lang="en-US" sz="2600" dirty="0" err="1">
                <a:latin typeface="Calibri"/>
              </a:rPr>
              <a:t>arbetsvägran</a:t>
            </a:r>
            <a:r>
              <a:rPr lang="en-US" sz="2600" dirty="0">
                <a:latin typeface="Calibri"/>
              </a:rPr>
              <a:t> – i </a:t>
            </a:r>
            <a:r>
              <a:rPr lang="en-US" sz="2600" dirty="0" err="1">
                <a:latin typeface="Calibri"/>
              </a:rPr>
              <a:t>princip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avskedandegrund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50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3577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37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Lönediskriminering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föräldraledig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Föräldraledig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lönesättas</a:t>
            </a:r>
            <a:r>
              <a:rPr lang="en-US" sz="2600" dirty="0">
                <a:latin typeface="Calibri"/>
              </a:rPr>
              <a:t> med </a:t>
            </a:r>
            <a:r>
              <a:rPr lang="en-US" sz="2600" dirty="0" err="1">
                <a:latin typeface="Calibri"/>
              </a:rPr>
              <a:t>bortseende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föräldraledigheten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bevisbördan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samband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saknas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mellan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missgynnande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föräldraledighet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53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771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38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Diskriminering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rekrytering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personlig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lämplighet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Missgynnande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Jämförelseperson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Jämförbar</a:t>
            </a:r>
            <a:r>
              <a:rPr lang="en-US" sz="2600">
                <a:latin typeface="Calibri"/>
              </a:rPr>
              <a:t> situation </a:t>
            </a:r>
            <a:r>
              <a:rPr lang="en-US" sz="2600" dirty="0">
                <a:latin typeface="Calibri"/>
              </a:rPr>
              <a:t>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2009 nr 16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2009 nr 87)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Antaglig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diskriminering</a:t>
            </a: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       </a:t>
            </a: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får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därmed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bevisbördan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br>
              <a:rPr lang="en-US" sz="2600" dirty="0">
                <a:latin typeface="Calibri"/>
              </a:rPr>
            </a:br>
            <a:r>
              <a:rPr lang="en-US" sz="2600" dirty="0">
                <a:latin typeface="Calibri"/>
              </a:rPr>
              <a:t>       det </a:t>
            </a:r>
            <a:r>
              <a:rPr lang="en-US" sz="2600" i="1" dirty="0" err="1">
                <a:latin typeface="Calibri"/>
              </a:rPr>
              <a:t>inte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varit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diskriminering</a:t>
            </a: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57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54D07097-1415-FEAD-FE20-45BA9213EB29}"/>
              </a:ext>
            </a:extLst>
          </p:cNvPr>
          <p:cNvCxnSpPr>
            <a:cxnSpLocks/>
          </p:cNvCxnSpPr>
          <p:nvPr/>
        </p:nvCxnSpPr>
        <p:spPr>
          <a:xfrm>
            <a:off x="1259632" y="4221088"/>
            <a:ext cx="61926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196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39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Avskedande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hot mot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arbetskamrat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I </a:t>
            </a:r>
            <a:r>
              <a:rPr lang="en-US" sz="2600" dirty="0" err="1">
                <a:latin typeface="Calibri"/>
              </a:rPr>
              <a:t>princip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avskedandegrund</a:t>
            </a:r>
            <a:r>
              <a:rPr lang="en-US" sz="2600" dirty="0">
                <a:latin typeface="Calibri"/>
              </a:rPr>
              <a:t> om den </a:t>
            </a:r>
            <a:r>
              <a:rPr lang="en-US" sz="2600" dirty="0" err="1">
                <a:latin typeface="Calibri"/>
              </a:rPr>
              <a:t>hotade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fog” för </a:t>
            </a:r>
            <a:r>
              <a:rPr lang="en-US" sz="2600" dirty="0" err="1">
                <a:latin typeface="Calibri"/>
              </a:rPr>
              <a:t>upplevelsen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Anknytning</a:t>
            </a:r>
            <a:r>
              <a:rPr lang="en-US" sz="2600" dirty="0">
                <a:latin typeface="Calibri"/>
              </a:rPr>
              <a:t> till </a:t>
            </a:r>
            <a:r>
              <a:rPr lang="en-US" sz="2600" dirty="0" err="1">
                <a:latin typeface="Calibri"/>
              </a:rPr>
              <a:t>arbetet</a:t>
            </a:r>
            <a:r>
              <a:rPr lang="en-US" sz="2600" dirty="0">
                <a:latin typeface="Calibri"/>
              </a:rPr>
              <a:t>/</a:t>
            </a:r>
            <a:r>
              <a:rPr lang="en-US" sz="2600" dirty="0" err="1">
                <a:latin typeface="Calibri"/>
              </a:rPr>
              <a:t>anställningen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Vandelsåtagande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vissa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arbetstagare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</a:t>
            </a:r>
            <a:r>
              <a:rPr lang="en-US" sz="2600" dirty="0" err="1">
                <a:latin typeface="Calibri"/>
              </a:rPr>
              <a:t>t.ex</a:t>
            </a:r>
            <a:r>
              <a:rPr lang="en-US" sz="2600" dirty="0">
                <a:latin typeface="Calibri"/>
              </a:rPr>
              <a:t>. </a:t>
            </a:r>
            <a:br>
              <a:rPr lang="en-US" sz="2600" dirty="0">
                <a:latin typeface="Calibri"/>
              </a:rPr>
            </a:br>
            <a:r>
              <a:rPr lang="en-US" sz="2600" dirty="0">
                <a:latin typeface="Calibri"/>
              </a:rPr>
              <a:t>AD 2007 nr 63, AD 2014 nr 85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2020 nr 44)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55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4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arbetsbrist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023236"/>
            <a:ext cx="7550421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undanta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högst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tre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personer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turordning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Undantagsskälen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prövas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enligt</a:t>
            </a:r>
            <a:r>
              <a:rPr lang="en-US" sz="2600" dirty="0">
                <a:latin typeface="Calibri"/>
              </a:rPr>
              <a:t> LAS men </a:t>
            </a:r>
            <a:r>
              <a:rPr lang="en-US" sz="2600" dirty="0" err="1">
                <a:latin typeface="Calibri"/>
              </a:rPr>
              <a:t>enligt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t.ex</a:t>
            </a:r>
            <a:r>
              <a:rPr lang="en-US" sz="2600" dirty="0">
                <a:latin typeface="Calibri"/>
              </a:rPr>
              <a:t>. </a:t>
            </a:r>
            <a:r>
              <a:rPr lang="en-US" sz="2600" dirty="0" err="1">
                <a:latin typeface="Calibri"/>
              </a:rPr>
              <a:t>diskrimineringslagen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föräldraledighetslagen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undantag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nyttjats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gäller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karenstid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om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månader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uppsägning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uppsägning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såväl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lokala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centrala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8636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40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Avskedande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olovlig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frånvaro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Olovlig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frånvaro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innebär</a:t>
            </a:r>
            <a:r>
              <a:rPr lang="en-US" sz="2600" dirty="0">
                <a:latin typeface="Calibri"/>
              </a:rPr>
              <a:t> “total </a:t>
            </a:r>
            <a:r>
              <a:rPr lang="en-US" sz="2600" dirty="0" err="1">
                <a:latin typeface="Calibri"/>
              </a:rPr>
              <a:t>arbetsvägran</a:t>
            </a:r>
            <a:r>
              <a:rPr lang="en-US" sz="2600" dirty="0">
                <a:latin typeface="Calibri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Typexempel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arbetstagaren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sökt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ledighet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beviljats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2017 nr 49, AD 2018 nr 66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2021 nr 21)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2022 nr 56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2404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41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Avskedande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felaktigt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nyttjande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studieledighet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838002" y="1772816"/>
            <a:ext cx="798247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7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Rätten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studieledighet</a:t>
            </a: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utbildning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kunskapsförmedlande syfte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planmässighet</a:t>
            </a:r>
            <a:endParaRPr lang="sv-SE" altLang="sv-SE" sz="1800" dirty="0">
              <a:solidFill>
                <a:prstClr val="black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514350" indent="-514350" defTabSz="914400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Medvetet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missbruk</a:t>
            </a:r>
            <a:r>
              <a:rPr lang="en-US" sz="2600" dirty="0">
                <a:latin typeface="Calibri"/>
              </a:rPr>
              <a:t> av </a:t>
            </a:r>
            <a:r>
              <a:rPr lang="en-US" sz="2600" dirty="0" err="1">
                <a:latin typeface="Calibri"/>
              </a:rPr>
              <a:t>studieledighet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annan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ledighet</a:t>
            </a:r>
            <a:r>
              <a:rPr lang="en-US" sz="2600" dirty="0">
                <a:latin typeface="Calibri"/>
              </a:rPr>
              <a:t>) </a:t>
            </a:r>
            <a:r>
              <a:rPr lang="en-US" sz="2600" dirty="0" err="1">
                <a:latin typeface="Calibri"/>
              </a:rPr>
              <a:t>är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förtroendeförbrukande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2600" dirty="0">
                <a:latin typeface="Calibri"/>
              </a:rPr>
              <a:t>AD 2023 nr 39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6837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Avskedande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eller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765994" y="1484784"/>
            <a:ext cx="798247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Brott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mot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ordningsregler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uppsägningsgrunder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Sakliga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skäl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uppsägning</a:t>
            </a: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misskötsel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medvetenhet 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skada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= sakliga </a:t>
            </a:r>
            <a:r>
              <a:rPr lang="sv-SE" altLang="sv-SE" sz="2600" dirty="0" err="1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skälbegreppet</a:t>
            </a:r>
            <a:endParaRPr lang="sv-SE" altLang="sv-SE" sz="2600" dirty="0">
              <a:solidFill>
                <a:prstClr val="black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      + omplaceringsskyldighet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       + 2-månadersregeln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2023 nr 2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7176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43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Primär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förhandlingsskyldighet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681135"/>
            <a:ext cx="7622429" cy="470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Anlitande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entreprenör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huvudregel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primär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förhandlingsfråga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(38 § MBL)</a:t>
            </a: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Om </a:t>
            </a:r>
            <a:r>
              <a:rPr lang="en-US" sz="2600" dirty="0" err="1">
                <a:latin typeface="Calibri"/>
              </a:rPr>
              <a:t>entreprenör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anlitar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underentreprenör</a:t>
            </a:r>
            <a:r>
              <a:rPr lang="en-US" sz="2600" dirty="0">
                <a:latin typeface="Calibri"/>
              </a:rPr>
              <a:t> = </a:t>
            </a:r>
            <a:r>
              <a:rPr lang="en-US" sz="2600" dirty="0" err="1">
                <a:latin typeface="Calibri"/>
              </a:rPr>
              <a:t>primär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förhandlingsfråga</a:t>
            </a:r>
            <a:r>
              <a:rPr lang="en-US" sz="2600" dirty="0">
                <a:latin typeface="Calibri"/>
              </a:rPr>
              <a:t> hos </a:t>
            </a:r>
            <a:r>
              <a:rPr lang="en-US" sz="2600" dirty="0" err="1">
                <a:latin typeface="Calibri"/>
              </a:rPr>
              <a:t>entreprenören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Avtal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entreprenörs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möjlighet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engagera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underentreprenör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2022 nr 59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8368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44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Primär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förhandling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“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anlitande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”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72816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anlita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någon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arbete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utan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anställa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omfattas</a:t>
            </a:r>
            <a:r>
              <a:rPr lang="en-US" sz="2600" dirty="0">
                <a:latin typeface="Calibri"/>
              </a:rPr>
              <a:t> av </a:t>
            </a:r>
            <a:r>
              <a:rPr lang="en-US" sz="2600" dirty="0" err="1">
                <a:latin typeface="Calibri"/>
              </a:rPr>
              <a:t>gällande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Undantag</a:t>
            </a:r>
            <a:br>
              <a:rPr lang="en-US" sz="2600" dirty="0">
                <a:latin typeface="Calibri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särskild sakkunskap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kortvarigt och tillfälligt arbete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”likadant” arbete som tidigare har godkänts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Facklig vetorätt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2023 nr 13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0528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45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Primär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eller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sekundär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förhandlingsskyldighet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087014"/>
            <a:ext cx="7982470" cy="3862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2600" dirty="0">
                <a:latin typeface="Calibri"/>
              </a:rPr>
              <a:t>Viktigare förändring = ”något nytt” (AD 1979 nr 118)</a:t>
            </a: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26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rPr>
              <a:t>Alla andra medbestämmandebeslut är sekundära förhandlingsfrågor</a:t>
            </a:r>
            <a:endParaRPr lang="sv-SE" sz="2600" dirty="0">
              <a:solidFill>
                <a:prstClr val="black"/>
              </a:solidFill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2023 nr 20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9923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46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6652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Provocerad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556792"/>
            <a:ext cx="798247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framkallat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uppsägning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arbetstagarens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sida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avtal</a:t>
            </a:r>
            <a:r>
              <a:rPr lang="en-US" sz="2600" dirty="0">
                <a:latin typeface="Calibri"/>
              </a:rPr>
              <a:t> om </a:t>
            </a:r>
            <a:r>
              <a:rPr lang="en-US" sz="2600" dirty="0" err="1">
                <a:latin typeface="Calibri"/>
              </a:rPr>
              <a:t>anställningens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upphörande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därvid</a:t>
            </a:r>
            <a:br>
              <a:rPr lang="en-US" sz="2600" dirty="0">
                <a:latin typeface="Calibri"/>
              </a:rPr>
            </a:br>
            <a:br>
              <a:rPr lang="en-US" dirty="0">
                <a:latin typeface="Calibri"/>
              </a:rPr>
            </a:br>
            <a:r>
              <a:rPr lang="en-US" sz="2600" i="1" dirty="0" err="1">
                <a:latin typeface="Calibri"/>
              </a:rPr>
              <a:t>antingen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agerat</a:t>
            </a:r>
            <a:r>
              <a:rPr lang="en-US" sz="2600" dirty="0">
                <a:latin typeface="Calibri"/>
              </a:rPr>
              <a:t> i strid mot god sed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2010 nr 41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2013 nr 73)</a:t>
            </a:r>
            <a:br>
              <a:rPr lang="en-US" sz="2600" dirty="0">
                <a:latin typeface="Calibri"/>
              </a:rPr>
            </a:br>
            <a:br>
              <a:rPr lang="en-US" sz="2600" dirty="0">
                <a:latin typeface="Calibri"/>
              </a:rPr>
            </a:br>
            <a:r>
              <a:rPr lang="en-US" sz="2600" i="1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orsakat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ohållbar</a:t>
            </a:r>
            <a:r>
              <a:rPr lang="en-US" sz="2600" dirty="0">
                <a:latin typeface="Calibri"/>
              </a:rPr>
              <a:t> situation” för </a:t>
            </a:r>
            <a:r>
              <a:rPr lang="en-US" sz="2600" dirty="0" err="1">
                <a:latin typeface="Calibri"/>
              </a:rPr>
              <a:t>arbetstagaren</a:t>
            </a:r>
            <a:r>
              <a:rPr lang="en-US" sz="2600" dirty="0">
                <a:latin typeface="Calibri"/>
              </a:rPr>
              <a:t>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1985 nr 112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2020 nr 23)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lang="en-US" sz="2600" dirty="0">
                <a:latin typeface="Calibri"/>
              </a:rPr>
              <a:t>AD 2023 nr 11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581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57135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47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450503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2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Uppsägningsförbudet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övergång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verksamhet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412776"/>
            <a:ext cx="813690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Övertalighet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följer</a:t>
            </a:r>
            <a:r>
              <a:rPr lang="en-US" sz="2600" dirty="0">
                <a:latin typeface="Calibri"/>
              </a:rPr>
              <a:t> av/med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verksamhetsövergång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dirty="0" err="1">
                <a:latin typeface="Calibri"/>
              </a:rPr>
              <a:t>hanteras</a:t>
            </a:r>
            <a:r>
              <a:rPr lang="en-US" sz="2600" dirty="0">
                <a:latin typeface="Calibri"/>
              </a:rPr>
              <a:t> hos </a:t>
            </a:r>
            <a:r>
              <a:rPr lang="en-US" sz="2600" dirty="0" err="1">
                <a:latin typeface="Calibri"/>
              </a:rPr>
              <a:t>förvärvaren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Vid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bedömningen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om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uppsägningsförbudet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gäller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ho</a:t>
            </a:r>
            <a:r>
              <a:rPr lang="en-US" sz="2600" dirty="0">
                <a:latin typeface="Calibri"/>
              </a:rPr>
              <a:t>s </a:t>
            </a:r>
            <a:r>
              <a:rPr lang="en-US" sz="2600" dirty="0" err="1">
                <a:latin typeface="Calibri"/>
              </a:rPr>
              <a:t>överlåtaren</a:t>
            </a:r>
            <a:r>
              <a:rPr lang="en-US" sz="2600" dirty="0">
                <a:latin typeface="Calibri"/>
              </a:rPr>
              <a:t> ska </a:t>
            </a:r>
            <a:r>
              <a:rPr lang="en-US" sz="2600" i="1" dirty="0" err="1">
                <a:latin typeface="Calibri"/>
              </a:rPr>
              <a:t>omständigheterna</a:t>
            </a:r>
            <a:r>
              <a:rPr lang="en-US" sz="2600" dirty="0">
                <a:latin typeface="Calibri"/>
              </a:rPr>
              <a:t> vid </a:t>
            </a:r>
            <a:r>
              <a:rPr lang="en-US" sz="2600" dirty="0" err="1">
                <a:latin typeface="Calibri"/>
              </a:rPr>
              <a:t>uppsägningstillfället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avgörande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verksamhetsövergång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krävs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fyra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nödvändiga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kriterier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verksamhetsslag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identitet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“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kunderna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kontinuitet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uppfylls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och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600" dirty="0">
                <a:latin typeface="Calibri"/>
              </a:rPr>
              <a:t>“</a:t>
            </a:r>
            <a:r>
              <a:rPr lang="en-US" sz="2600" dirty="0" err="1">
                <a:latin typeface="Calibri"/>
              </a:rPr>
              <a:t>något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väsentligt</a:t>
            </a:r>
            <a:r>
              <a:rPr lang="en-US" sz="2600" dirty="0">
                <a:latin typeface="Calibri"/>
              </a:rPr>
              <a:t>” </a:t>
            </a:r>
            <a:r>
              <a:rPr lang="en-US" sz="2600" dirty="0" err="1">
                <a:latin typeface="Calibri"/>
              </a:rPr>
              <a:t>beträffande</a:t>
            </a:r>
            <a:r>
              <a:rPr lang="en-US" sz="2600" dirty="0">
                <a:latin typeface="Calibri"/>
              </a:rPr>
              <a:t> personal, </a:t>
            </a:r>
            <a:r>
              <a:rPr lang="en-US" sz="2600" dirty="0" err="1">
                <a:latin typeface="Calibri"/>
              </a:rPr>
              <a:t>materiella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tillgångar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immateriella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tillgångar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övergått</a:t>
            </a:r>
            <a:br>
              <a:rPr lang="en-US" sz="2600" dirty="0">
                <a:latin typeface="Calibri"/>
              </a:rPr>
            </a:br>
            <a:endParaRPr lang="en-US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2023 nr 29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986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48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94519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Offentliganställdas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yttrandefrihet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00808"/>
            <a:ext cx="798247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Enligt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regeringsformen</a:t>
            </a:r>
            <a:r>
              <a:rPr lang="en-US" sz="2600" dirty="0">
                <a:latin typeface="Calibri"/>
              </a:rPr>
              <a:t> (2 </a:t>
            </a:r>
            <a:r>
              <a:rPr lang="en-US" sz="2600" dirty="0" err="1">
                <a:latin typeface="Calibri"/>
              </a:rPr>
              <a:t>kap</a:t>
            </a:r>
            <a:r>
              <a:rPr lang="en-US" sz="2600" dirty="0">
                <a:latin typeface="Calibri"/>
              </a:rPr>
              <a:t>. 1 §) </a:t>
            </a:r>
            <a:r>
              <a:rPr lang="en-US" sz="2600" dirty="0" err="1">
                <a:latin typeface="Calibri"/>
              </a:rPr>
              <a:t>är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alla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medborgare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tillförsäkrade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yttrandefrihet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gentemot</a:t>
            </a:r>
            <a:r>
              <a:rPr lang="en-US" sz="2600" dirty="0">
                <a:latin typeface="Calibri"/>
              </a:rPr>
              <a:t> det </a:t>
            </a:r>
            <a:r>
              <a:rPr lang="en-US" sz="2600" dirty="0" err="1">
                <a:latin typeface="Calibri"/>
              </a:rPr>
              <a:t>allmänna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Yttrandefriheten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inskränkas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</a:t>
            </a:r>
            <a:r>
              <a:rPr lang="en-US" sz="2600" dirty="0">
                <a:latin typeface="Calibri"/>
              </a:rPr>
              <a:t> lag men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genom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avtal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Även</a:t>
            </a:r>
            <a:r>
              <a:rPr lang="en-US" sz="2600" dirty="0">
                <a:latin typeface="Calibri"/>
              </a:rPr>
              <a:t> den </a:t>
            </a:r>
            <a:r>
              <a:rPr lang="en-US" sz="2600" dirty="0" err="1">
                <a:latin typeface="Calibri"/>
              </a:rPr>
              <a:t>offentliganställde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måste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vara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lojal</a:t>
            </a:r>
            <a:r>
              <a:rPr lang="en-US" sz="2600" dirty="0">
                <a:latin typeface="Calibri"/>
              </a:rPr>
              <a:t> mot </a:t>
            </a: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när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han</a:t>
            </a:r>
            <a:r>
              <a:rPr lang="en-US" sz="2600" dirty="0">
                <a:latin typeface="Calibri"/>
              </a:rPr>
              <a:t>/hon </a:t>
            </a:r>
            <a:r>
              <a:rPr lang="en-US" sz="2600" dirty="0" err="1">
                <a:latin typeface="Calibri"/>
              </a:rPr>
              <a:t>är</a:t>
            </a:r>
            <a:r>
              <a:rPr lang="en-US" sz="2600" dirty="0">
                <a:latin typeface="Calibri"/>
              </a:rPr>
              <a:t> “i </a:t>
            </a:r>
            <a:r>
              <a:rPr lang="en-US" sz="2600" dirty="0" err="1">
                <a:latin typeface="Calibri"/>
              </a:rPr>
              <a:t>tjänst</a:t>
            </a:r>
            <a:r>
              <a:rPr lang="en-US" sz="2600" dirty="0">
                <a:latin typeface="Calibri"/>
              </a:rPr>
              <a:t>” (</a:t>
            </a:r>
            <a:r>
              <a:rPr lang="en-US" sz="2600" dirty="0" err="1">
                <a:latin typeface="Calibri"/>
              </a:rPr>
              <a:t>jfr</a:t>
            </a:r>
            <a:r>
              <a:rPr lang="en-US" sz="2600" dirty="0">
                <a:latin typeface="Calibri"/>
              </a:rPr>
              <a:t>. AD 2003 nr 51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2011 nr 74)</a:t>
            </a:r>
            <a:br>
              <a:rPr lang="en-US" sz="2600" dirty="0">
                <a:latin typeface="Calibri"/>
              </a:rPr>
            </a:b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2023 nr 32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5365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49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94519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Hindrande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skyddsombud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700808"/>
            <a:ext cx="798247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Skyddsombud</a:t>
            </a:r>
            <a:r>
              <a:rPr lang="en-US" sz="2600" dirty="0">
                <a:latin typeface="Calibri"/>
              </a:rPr>
              <a:t> ska “delta i </a:t>
            </a:r>
            <a:r>
              <a:rPr lang="en-US" sz="2600" dirty="0" err="1">
                <a:latin typeface="Calibri"/>
              </a:rPr>
              <a:t>planering</a:t>
            </a:r>
            <a:r>
              <a:rPr lang="en-US" sz="2600" dirty="0">
                <a:latin typeface="Calibri"/>
              </a:rPr>
              <a:t>” av </a:t>
            </a:r>
            <a:r>
              <a:rPr lang="en-US" sz="2600" dirty="0" err="1">
                <a:latin typeface="Calibri"/>
              </a:rPr>
              <a:t>åtgärd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arbetsmiljöbetydelse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Skyddsombudet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personlig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rätt</a:t>
            </a:r>
            <a:r>
              <a:rPr lang="en-US" sz="2600" dirty="0">
                <a:latin typeface="Calibri"/>
              </a:rPr>
              <a:t> till information</a:t>
            </a:r>
            <a:br>
              <a:rPr lang="en-US" sz="2600" dirty="0">
                <a:latin typeface="Calibri"/>
              </a:rPr>
            </a:br>
            <a:endParaRPr lang="en-US" sz="2600" dirty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2023 nr 34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 2023 nr 42</a:t>
            </a: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1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57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5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467544" y="594519"/>
            <a:ext cx="8371826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s.k.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hyvling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arbetsbrist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1484784"/>
            <a:ext cx="776644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sänkt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sysselsättningsgrad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skälig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omplacering</a:t>
            </a:r>
            <a:r>
              <a:rPr lang="en-US" sz="2600" i="1" dirty="0">
                <a:latin typeface="Calibri"/>
              </a:rPr>
              <a:t> 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jfr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AD 2012 nr 16), ska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turordningsregler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tillämpas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Arbetstagare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som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lika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arbetsuppgifter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inom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driftsenheten</a:t>
            </a:r>
            <a:r>
              <a:rPr lang="en-US" sz="2600" dirty="0">
                <a:latin typeface="Calibri"/>
              </a:rPr>
              <a:t> ska turordnas </a:t>
            </a:r>
            <a:r>
              <a:rPr lang="en-US" sz="2600" dirty="0" err="1">
                <a:latin typeface="Calibri"/>
              </a:rPr>
              <a:t>efter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anställningstid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Särskilda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“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räkneregeln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avseende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SÄVA-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anställningstid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tillämplig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Omställningstid</a:t>
            </a:r>
            <a:r>
              <a:rPr lang="en-US" sz="2600" dirty="0">
                <a:latin typeface="Calibri"/>
              </a:rPr>
              <a:t> = </a:t>
            </a:r>
            <a:r>
              <a:rPr lang="en-US" sz="2600" dirty="0" err="1">
                <a:latin typeface="Calibri"/>
              </a:rPr>
              <a:t>uppsägningstid</a:t>
            </a:r>
            <a:r>
              <a:rPr lang="en-US" sz="2600" dirty="0">
                <a:latin typeface="Calibri"/>
              </a:rPr>
              <a:t>, </a:t>
            </a:r>
            <a:r>
              <a:rPr lang="en-US" sz="2600" i="1" dirty="0">
                <a:latin typeface="Calibri"/>
              </a:rPr>
              <a:t>max </a:t>
            </a:r>
            <a:r>
              <a:rPr lang="en-US" sz="2600" i="1" dirty="0" err="1">
                <a:latin typeface="Calibri"/>
              </a:rPr>
              <a:t>tre</a:t>
            </a:r>
            <a:r>
              <a:rPr lang="en-US" sz="2600" i="1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månader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Dispositiva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regler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såväl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lokala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centrala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8335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DFBE271-E905-7341-F60B-B301AE340A5E}"/>
              </a:ext>
            </a:extLst>
          </p:cNvPr>
          <p:cNvSpPr/>
          <p:nvPr/>
        </p:nvSpPr>
        <p:spPr>
          <a:xfrm>
            <a:off x="3712841" y="1484784"/>
            <a:ext cx="1368152" cy="6364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50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548680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Föreningsrättskränkning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539553" y="5430039"/>
            <a:ext cx="2520279" cy="73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>
                <a:latin typeface="Calibri"/>
              </a:rPr>
              <a:t>AD 2023 nr 45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22D3AF-060C-05E2-BCF5-3BBE9B04B398}"/>
              </a:ext>
            </a:extLst>
          </p:cNvPr>
          <p:cNvSpPr txBox="1">
            <a:spLocks/>
          </p:cNvSpPr>
          <p:nvPr/>
        </p:nvSpPr>
        <p:spPr>
          <a:xfrm>
            <a:off x="5868144" y="3604358"/>
            <a:ext cx="2496616" cy="755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lang="en-US" sz="2600" dirty="0" err="1">
                <a:latin typeface="Calibri"/>
              </a:rPr>
              <a:t>Delad</a:t>
            </a:r>
            <a:r>
              <a:rPr lang="en-US" sz="2600" dirty="0">
                <a:latin typeface="Calibri"/>
              </a:rPr>
              <a:t> </a:t>
            </a:r>
            <a:br>
              <a:rPr lang="en-US" sz="2600" dirty="0">
                <a:latin typeface="Calibri"/>
              </a:rPr>
            </a:br>
            <a:r>
              <a:rPr lang="en-US" sz="2600" dirty="0" err="1">
                <a:latin typeface="Calibri"/>
              </a:rPr>
              <a:t>bevisbörda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60F01F8-1411-57D1-6E65-33AAD5F0B29D}"/>
              </a:ext>
            </a:extLst>
          </p:cNvPr>
          <p:cNvSpPr txBox="1"/>
          <p:nvPr/>
        </p:nvSpPr>
        <p:spPr>
          <a:xfrm>
            <a:off x="3851920" y="1545179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/>
              <a:t>Åtgärd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1E9B64D-DB9E-54BB-7188-3672C847ABEE}"/>
              </a:ext>
            </a:extLst>
          </p:cNvPr>
          <p:cNvSpPr txBox="1"/>
          <p:nvPr/>
        </p:nvSpPr>
        <p:spPr>
          <a:xfrm>
            <a:off x="3563888" y="2558911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/>
              <a:t>Motparten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459120A-6F8C-F717-E606-D0B9593C2382}"/>
              </a:ext>
            </a:extLst>
          </p:cNvPr>
          <p:cNvSpPr txBox="1"/>
          <p:nvPr/>
        </p:nvSpPr>
        <p:spPr>
          <a:xfrm>
            <a:off x="3131840" y="3472552"/>
            <a:ext cx="24966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/>
              <a:t>Syfte att påverka</a:t>
            </a:r>
            <a:br>
              <a:rPr lang="sv-SE" sz="2600" dirty="0"/>
            </a:br>
            <a:r>
              <a:rPr lang="sv-SE" sz="2600" dirty="0"/>
              <a:t>föreningsrätten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420436A-E12D-C8F7-63A9-765ADD8A2BF1}"/>
              </a:ext>
            </a:extLst>
          </p:cNvPr>
          <p:cNvSpPr txBox="1"/>
          <p:nvPr/>
        </p:nvSpPr>
        <p:spPr>
          <a:xfrm>
            <a:off x="3650582" y="4811744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/>
              <a:t>Olägenhet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A3CA752-001A-73F9-8597-62767A1E7A1C}"/>
              </a:ext>
            </a:extLst>
          </p:cNvPr>
          <p:cNvSpPr/>
          <p:nvPr/>
        </p:nvSpPr>
        <p:spPr>
          <a:xfrm>
            <a:off x="3491880" y="2474708"/>
            <a:ext cx="1800200" cy="6364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E75E90F-4E5E-A3C2-36B3-5C001A725DCF}"/>
              </a:ext>
            </a:extLst>
          </p:cNvPr>
          <p:cNvSpPr/>
          <p:nvPr/>
        </p:nvSpPr>
        <p:spPr>
          <a:xfrm>
            <a:off x="3182764" y="3467098"/>
            <a:ext cx="2469356" cy="8925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37AACB7-DF6E-8A31-29F6-40F9B984A5B9}"/>
              </a:ext>
            </a:extLst>
          </p:cNvPr>
          <p:cNvSpPr/>
          <p:nvPr/>
        </p:nvSpPr>
        <p:spPr>
          <a:xfrm>
            <a:off x="3563888" y="4736757"/>
            <a:ext cx="1728192" cy="63645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821E3880-4C38-1CCA-919F-28BDA3EA303E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flipH="1">
            <a:off x="4391980" y="2121243"/>
            <a:ext cx="4937" cy="3534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868243FE-90F7-C055-69F4-B97A1BFE5491}"/>
              </a:ext>
            </a:extLst>
          </p:cNvPr>
          <p:cNvCxnSpPr/>
          <p:nvPr/>
        </p:nvCxnSpPr>
        <p:spPr>
          <a:xfrm flipH="1">
            <a:off x="4382106" y="3120261"/>
            <a:ext cx="4937" cy="3534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BBDA91D4-0EB8-2448-128D-B6C58BD81EA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380148" y="4365104"/>
            <a:ext cx="6895" cy="3715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907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51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20688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Könsdiskriminering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säkerhetsprövning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94060" y="1412776"/>
            <a:ext cx="8064822" cy="5641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Missgynnande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Diskrimineringsfaktor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Jämförelseperson</a:t>
            </a:r>
            <a:endParaRPr lang="en-US" sz="2600" dirty="0">
              <a:latin typeface="Calibri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Jämförbar</a:t>
            </a:r>
            <a:r>
              <a:rPr lang="en-US" sz="2600" dirty="0">
                <a:latin typeface="Calibri"/>
              </a:rPr>
              <a:t> situation</a:t>
            </a: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>
                <a:latin typeface="Calibri"/>
              </a:rPr>
              <a:t>Kan </a:t>
            </a:r>
            <a:r>
              <a:rPr lang="en-US" sz="2600" dirty="0" err="1">
                <a:latin typeface="Calibri"/>
              </a:rPr>
              <a:t>antas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diskriminering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förekommit</a:t>
            </a:r>
            <a:endParaRPr lang="en-US" sz="2600" dirty="0">
              <a:latin typeface="Calibri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bevisbördan</a:t>
            </a:r>
            <a:r>
              <a:rPr lang="en-US" sz="260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att</a:t>
            </a:r>
            <a:r>
              <a:rPr lang="en-US" sz="2600" dirty="0">
                <a:latin typeface="Calibri"/>
              </a:rPr>
              <a:t> “</a:t>
            </a:r>
            <a:r>
              <a:rPr lang="en-US" sz="2600" dirty="0" err="1">
                <a:latin typeface="Calibri"/>
              </a:rPr>
              <a:t>samband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saknas</a:t>
            </a:r>
            <a:r>
              <a:rPr lang="en-US" sz="2600" dirty="0">
                <a:latin typeface="Calibri"/>
              </a:rPr>
              <a:t>”</a:t>
            </a:r>
            <a:br>
              <a:rPr lang="en-US" sz="2600" dirty="0">
                <a:latin typeface="Calibri"/>
              </a:rPr>
            </a:br>
            <a:endParaRPr lang="en-US" sz="2600" dirty="0">
              <a:latin typeface="Calibri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 2023 n</a:t>
            </a:r>
            <a:r>
              <a:rPr lang="en-US" sz="2600" dirty="0">
                <a:latin typeface="Calibri"/>
              </a:rPr>
              <a:t>r 47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CFAFD943-F5D1-F180-A6F0-D8A5A90E5C46}"/>
              </a:ext>
            </a:extLst>
          </p:cNvPr>
          <p:cNvCxnSpPr>
            <a:cxnSpLocks/>
          </p:cNvCxnSpPr>
          <p:nvPr/>
        </p:nvCxnSpPr>
        <p:spPr>
          <a:xfrm>
            <a:off x="827584" y="4149080"/>
            <a:ext cx="6480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4574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52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692696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Arbetsskadeersättning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distansarbete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hemmet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94060" y="2060848"/>
            <a:ext cx="8064822" cy="4993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Skadan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uppkommit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vid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utförande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av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arbetsgivares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räkning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indent="-51435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  <a:defRPr/>
            </a:pPr>
            <a:r>
              <a:rPr lang="en-US" sz="2600" dirty="0" err="1">
                <a:latin typeface="Calibri"/>
              </a:rPr>
              <a:t>Skadan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kan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till </a:t>
            </a:r>
            <a:r>
              <a:rPr lang="en-US" sz="2600" dirty="0" err="1">
                <a:latin typeface="Calibri"/>
              </a:rPr>
              <a:t>övervägande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delen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hänföras</a:t>
            </a:r>
            <a:r>
              <a:rPr lang="en-US" sz="2600" dirty="0">
                <a:latin typeface="Calibri"/>
              </a:rPr>
              <a:t> till den </a:t>
            </a:r>
            <a:r>
              <a:rPr lang="en-US" sz="2600" dirty="0" err="1">
                <a:latin typeface="Calibri"/>
              </a:rPr>
              <a:t>privata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sfären</a:t>
            </a:r>
            <a:endParaRPr lang="en-US" sz="2600" dirty="0">
              <a:latin typeface="Calibri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ts val="2400"/>
              </a:lnSpc>
              <a:spcBef>
                <a:spcPts val="0"/>
              </a:spcBef>
              <a:spcAft>
                <a:spcPts val="1600"/>
              </a:spcAft>
              <a:buNone/>
              <a:defRPr/>
            </a:pPr>
            <a:r>
              <a:rPr lang="en-US" sz="2600" dirty="0" err="1">
                <a:latin typeface="Calibri"/>
              </a:rPr>
              <a:t>Domar</a:t>
            </a:r>
            <a:r>
              <a:rPr lang="en-US" sz="2600" dirty="0">
                <a:latin typeface="Calibri"/>
              </a:rPr>
              <a:t> i </a:t>
            </a:r>
            <a:r>
              <a:rPr lang="en-US" sz="2600" dirty="0" err="1">
                <a:latin typeface="Calibri"/>
              </a:rPr>
              <a:t>målen</a:t>
            </a:r>
            <a:r>
              <a:rPr lang="en-US" sz="2600" dirty="0">
                <a:latin typeface="Calibri"/>
              </a:rPr>
              <a:t> 441</a:t>
            </a:r>
            <a:r>
              <a:rPr lang="en-US" sz="1400" dirty="0">
                <a:latin typeface="Calibri"/>
              </a:rPr>
              <a:t> </a:t>
            </a:r>
            <a:r>
              <a:rPr lang="en-US" sz="2600" dirty="0">
                <a:latin typeface="Calibri"/>
              </a:rPr>
              <a:t>–</a:t>
            </a:r>
            <a:r>
              <a:rPr lang="en-US" sz="1800" dirty="0">
                <a:latin typeface="Calibri"/>
              </a:rPr>
              <a:t> </a:t>
            </a:r>
            <a:r>
              <a:rPr lang="en-US" sz="2600" dirty="0">
                <a:latin typeface="Calibri"/>
              </a:rPr>
              <a:t>22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3375</a:t>
            </a:r>
            <a:r>
              <a:rPr lang="en-US" sz="1600" dirty="0">
                <a:latin typeface="Calibri"/>
              </a:rPr>
              <a:t> </a:t>
            </a:r>
            <a:r>
              <a:rPr lang="en-US" sz="2600" dirty="0">
                <a:latin typeface="Calibri"/>
              </a:rPr>
              <a:t>–</a:t>
            </a:r>
            <a:r>
              <a:rPr lang="en-US" sz="1600" dirty="0">
                <a:latin typeface="Calibri"/>
              </a:rPr>
              <a:t> </a:t>
            </a:r>
            <a:r>
              <a:rPr lang="en-US" sz="2600" dirty="0">
                <a:latin typeface="Calibri"/>
              </a:rPr>
              <a:t>22 </a:t>
            </a:r>
            <a:r>
              <a:rPr lang="en-US" sz="2600" dirty="0" err="1">
                <a:latin typeface="Calibri"/>
              </a:rPr>
              <a:t>från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Högsta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förvaltningsdomstolen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10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6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personliga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skäl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023235"/>
            <a:ext cx="7478413" cy="4430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Sakliga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skäl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(i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stället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saklig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grund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Sakliga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skäl</a:t>
            </a:r>
            <a:br>
              <a:rPr lang="en-US" sz="2600" dirty="0">
                <a:latin typeface="Calibri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misskötsel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medvetenhet</a:t>
            </a:r>
            <a:b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sv-SE" altLang="sv-SE" sz="2600" dirty="0">
                <a:solidFill>
                  <a:prstClr val="black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– skada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>
                <a:latin typeface="Calibri"/>
              </a:rPr>
              <a:t>Vid </a:t>
            </a:r>
            <a:r>
              <a:rPr lang="en-US" sz="2600" dirty="0" err="1">
                <a:latin typeface="Calibri"/>
              </a:rPr>
              <a:t>omplaceringsskyldighet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före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uppsägning</a:t>
            </a:r>
            <a:r>
              <a:rPr lang="en-US" sz="2600" dirty="0">
                <a:latin typeface="Calibri"/>
              </a:rPr>
              <a:t> av </a:t>
            </a:r>
            <a:r>
              <a:rPr lang="en-US" sz="2600" dirty="0" err="1">
                <a:latin typeface="Calibri"/>
              </a:rPr>
              <a:t>personliga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skäl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huvudregel</a:t>
            </a:r>
            <a:r>
              <a:rPr lang="en-US" sz="2600" dirty="0">
                <a:latin typeface="Calibri"/>
              </a:rPr>
              <a:t> om “</a:t>
            </a:r>
            <a:r>
              <a:rPr lang="en-US" sz="2600" i="1" dirty="0" err="1">
                <a:latin typeface="Calibri"/>
              </a:rPr>
              <a:t>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omplacering</a:t>
            </a:r>
            <a:r>
              <a:rPr lang="en-US" sz="2600" dirty="0">
                <a:latin typeface="Calibri"/>
              </a:rPr>
              <a:t>”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kollektivavtal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på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huvudorganisationsnivå</a:t>
            </a:r>
            <a:br>
              <a:rPr lang="en-US" sz="2600" dirty="0">
                <a:latin typeface="Calibri"/>
              </a:rPr>
            </a:b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C12F71F-B8AF-4341-968D-474039D77B8C}"/>
              </a:ext>
            </a:extLst>
          </p:cNvPr>
          <p:cNvSpPr txBox="1">
            <a:spLocks/>
          </p:cNvSpPr>
          <p:nvPr/>
        </p:nvSpPr>
        <p:spPr>
          <a:xfrm>
            <a:off x="251520" y="60223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ctr">
              <a:lnSpc>
                <a:spcPts val="3600"/>
              </a:lnSpc>
            </a:pPr>
            <a:r>
              <a:rPr lang="en-US" sz="3300" i="1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ts val="3700"/>
              </a:lnSpc>
              <a:defRPr/>
            </a:pP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ts val="3700"/>
              </a:lnSpc>
              <a:defRPr/>
            </a:pP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6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332656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3119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7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476672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tvist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giltigheten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av </a:t>
            </a:r>
            <a:b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en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C12F71F-B8AF-4341-968D-474039D77B8C}"/>
              </a:ext>
            </a:extLst>
          </p:cNvPr>
          <p:cNvSpPr txBox="1">
            <a:spLocks/>
          </p:cNvSpPr>
          <p:nvPr/>
        </p:nvSpPr>
        <p:spPr>
          <a:xfrm>
            <a:off x="251520" y="602237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463" algn="ctr">
              <a:lnSpc>
                <a:spcPts val="3600"/>
              </a:lnSpc>
            </a:pPr>
            <a:r>
              <a:rPr lang="en-US" sz="3300" i="1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ts val="3700"/>
              </a:lnSpc>
              <a:defRPr/>
            </a:pP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ctr">
              <a:lnSpc>
                <a:spcPts val="3700"/>
              </a:lnSpc>
              <a:defRPr/>
            </a:pP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27A7F529-005C-CE49-6F0C-0C1DABE4ED93}"/>
              </a:ext>
            </a:extLst>
          </p:cNvPr>
          <p:cNvSpPr txBox="1">
            <a:spLocks/>
          </p:cNvSpPr>
          <p:nvPr/>
        </p:nvSpPr>
        <p:spPr bwMode="auto">
          <a:xfrm>
            <a:off x="611560" y="1628800"/>
            <a:ext cx="799288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Aft>
                <a:spcPct val="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Anställningen upphör vid utgången av uppsägningstid</a:t>
            </a:r>
          </a:p>
          <a:p>
            <a:pPr defTabSz="457200" fontAlgn="base">
              <a:spcAft>
                <a:spcPct val="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Vid ogiltigförklaring ”återuppstår” anställningsavtalet</a:t>
            </a:r>
          </a:p>
          <a:p>
            <a:pPr defTabSz="457200" fontAlgn="base">
              <a:lnSpc>
                <a:spcPts val="2800"/>
              </a:lnSpc>
              <a:spcBef>
                <a:spcPts val="400"/>
              </a:spcBef>
              <a:spcAft>
                <a:spcPct val="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För facklig förtroendeman som har roll ”av särskild betydelse för den fackliga verksamheten” gäller (FML)</a:t>
            </a:r>
            <a:br>
              <a:rPr lang="sv-SE" altLang="sv-SE" sz="2600" dirty="0">
                <a:solidFill>
                  <a:srgbClr val="000000"/>
                </a:solidFill>
                <a:latin typeface="Calibri"/>
              </a:rPr>
            </a:b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– huvudregel om att anställningen består vid </a:t>
            </a:r>
            <a:br>
              <a:rPr lang="sv-SE" altLang="sv-SE" sz="2600" dirty="0">
                <a:solidFill>
                  <a:srgbClr val="000000"/>
                </a:solidFill>
                <a:latin typeface="Calibri"/>
              </a:rPr>
            </a:b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   yrkande om ogiltigförklaring</a:t>
            </a:r>
            <a:br>
              <a:rPr lang="sv-SE" altLang="sv-SE" sz="2600" dirty="0">
                <a:solidFill>
                  <a:srgbClr val="000000"/>
                </a:solidFill>
                <a:latin typeface="Calibri"/>
              </a:rPr>
            </a:b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– möjlighet till interimistiska beslut vid uppsägning </a:t>
            </a:r>
            <a:br>
              <a:rPr lang="sv-SE" altLang="sv-SE" sz="2600" dirty="0">
                <a:solidFill>
                  <a:srgbClr val="000000"/>
                </a:solidFill>
                <a:latin typeface="Calibri"/>
              </a:rPr>
            </a:b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   och avskedande</a:t>
            </a:r>
          </a:p>
          <a:p>
            <a:pPr defTabSz="457200" fontAlgn="base">
              <a:lnSpc>
                <a:spcPts val="2800"/>
              </a:lnSpc>
              <a:spcBef>
                <a:spcPts val="400"/>
              </a:spcBef>
              <a:spcAft>
                <a:spcPct val="0"/>
              </a:spcAft>
              <a:buFontTx/>
              <a:buAutoNum type="arabicPeriod"/>
            </a:pPr>
            <a:r>
              <a:rPr lang="sv-SE" altLang="sv-SE" sz="2600" dirty="0">
                <a:solidFill>
                  <a:srgbClr val="000000"/>
                </a:solidFill>
                <a:latin typeface="Calibri"/>
              </a:rPr>
              <a:t>Avstängningsreglerna i arbetslöshetsförsäkringen gäller inte (lagen om arbetslöshetsförsäkring)</a:t>
            </a:r>
          </a:p>
        </p:txBody>
      </p:sp>
    </p:spTree>
    <p:extLst>
      <p:ext uri="{BB962C8B-B14F-4D97-AF65-F5344CB8AC3E}">
        <p14:creationId xmlns:p14="http://schemas.microsoft.com/office/powerpoint/2010/main" val="398989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8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allmänt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skadestånd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vid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ogiltig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uppsägning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eller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felaktigt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avskedande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491045" y="2504406"/>
            <a:ext cx="7550421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Högre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allmänna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skadestånd</a:t>
            </a:r>
            <a:r>
              <a:rPr lang="en-US" sz="2600" dirty="0">
                <a:latin typeface="Calibri"/>
              </a:rPr>
              <a:t> vid </a:t>
            </a:r>
            <a:r>
              <a:rPr lang="en-US" sz="2600" dirty="0" err="1">
                <a:latin typeface="Calibri"/>
              </a:rPr>
              <a:t>ogiltigförklarad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uppsägning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eller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ogiltigförklarat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avskedande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Högre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allmänna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skadestånd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vid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felaktigt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avskedande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men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där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det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funnits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sakliga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skäl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för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uppsägning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jfr</a:t>
            </a:r>
            <a:r>
              <a:rPr lang="en-US" sz="2600" dirty="0">
                <a:latin typeface="Calibri"/>
              </a:rPr>
              <a:t>. AD 2017 nr 49 </a:t>
            </a:r>
            <a:r>
              <a:rPr lang="en-US" sz="2600" dirty="0" err="1">
                <a:latin typeface="Calibri"/>
              </a:rPr>
              <a:t>och</a:t>
            </a:r>
            <a:r>
              <a:rPr lang="en-US" sz="2600" dirty="0">
                <a:latin typeface="Calibri"/>
              </a:rPr>
              <a:t> AD 2019 nr 20)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75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983" y="404664"/>
            <a:ext cx="4911899" cy="5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44174"/>
            <a:ext cx="8748464" cy="48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C2A9-A0A6-4DBB-A64B-FB209516987C}" type="slidenum">
              <a:rPr lang="sv-SE" smtClean="0"/>
              <a:t>9</a:t>
            </a:fld>
            <a:endParaRPr lang="sv-SE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20654" y="726174"/>
            <a:ext cx="8238228" cy="53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 cap="all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457200" rtl="0" eaLnBrk="1" fontAlgn="auto" latinLnBrk="0" hangingPunct="1">
              <a:lnSpc>
                <a:spcPts val="37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Nya LAS-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regler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presumtionsregel</a:t>
            </a: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b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3300" kern="0" cap="none" dirty="0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om </a:t>
            </a:r>
            <a:r>
              <a:rPr lang="en-US" sz="3300" kern="0" cap="none" dirty="0" err="1">
                <a:solidFill>
                  <a:srgbClr val="2E7DCC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heltid</a:t>
            </a:r>
            <a:endParaRPr lang="en-US" sz="3300" kern="0" cap="none" dirty="0">
              <a:solidFill>
                <a:srgbClr val="2E7DCC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DDD3B529-68CE-4F68-8939-9BABE48AE458}"/>
              </a:ext>
            </a:extLst>
          </p:cNvPr>
          <p:cNvSpPr txBox="1">
            <a:spLocks/>
          </p:cNvSpPr>
          <p:nvPr/>
        </p:nvSpPr>
        <p:spPr>
          <a:xfrm>
            <a:off x="621978" y="2023236"/>
            <a:ext cx="7478413" cy="4020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Anställningsavtal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avser</a:t>
            </a:r>
            <a:r>
              <a:rPr lang="en-US" sz="2600" dirty="0">
                <a:latin typeface="Calibri"/>
              </a:rPr>
              <a:t> </a:t>
            </a:r>
            <a:r>
              <a:rPr lang="en-US" sz="2600" i="1" dirty="0" err="1">
                <a:latin typeface="Calibri"/>
              </a:rPr>
              <a:t>heltid</a:t>
            </a:r>
            <a:r>
              <a:rPr lang="en-US" sz="2600" dirty="0">
                <a:latin typeface="Calibri"/>
              </a:rPr>
              <a:t>, om </a:t>
            </a:r>
            <a:r>
              <a:rPr lang="en-US" sz="2600" dirty="0" err="1">
                <a:latin typeface="Calibri"/>
              </a:rPr>
              <a:t>inte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annat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avtalats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Arbetsgivaren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har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bevisbördan</a:t>
            </a:r>
            <a:r>
              <a:rPr lang="en-US" sz="2600" dirty="0">
                <a:latin typeface="Calibri"/>
              </a:rPr>
              <a:t> för </a:t>
            </a:r>
            <a:r>
              <a:rPr lang="en-US" sz="2600" dirty="0" err="1">
                <a:latin typeface="Calibri"/>
              </a:rPr>
              <a:t>deltidsanställning</a:t>
            </a:r>
            <a:endParaRPr lang="en-US" sz="2600" dirty="0">
              <a:latin typeface="Calibri"/>
            </a:endParaRP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på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arbetstagarens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begäran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om </a:t>
            </a:r>
            <a:r>
              <a:rPr kumimoji="0" lang="en-US" sz="26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skälen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deltidsanställning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inom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6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veckor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514350" marR="0" lvl="0" indent="-51435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err="1">
                <a:latin typeface="Calibri"/>
              </a:rPr>
              <a:t>Dispositiva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regler</a:t>
            </a:r>
            <a:r>
              <a:rPr lang="en-US" sz="2600" dirty="0">
                <a:latin typeface="Calibri"/>
              </a:rPr>
              <a:t> – </a:t>
            </a:r>
            <a:r>
              <a:rPr lang="en-US" sz="2600" dirty="0" err="1">
                <a:latin typeface="Calibri"/>
              </a:rPr>
              <a:t>centrala</a:t>
            </a:r>
            <a:r>
              <a:rPr lang="en-US" sz="2600" dirty="0">
                <a:latin typeface="Calibri"/>
              </a:rPr>
              <a:t> </a:t>
            </a:r>
            <a:r>
              <a:rPr lang="en-US" sz="2600" dirty="0" err="1">
                <a:latin typeface="Calibri"/>
              </a:rPr>
              <a:t>kollektivavtal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887523"/>
      </p:ext>
    </p:extLst>
  </p:cSld>
  <p:clrMapOvr>
    <a:masterClrMapping/>
  </p:clrMapOvr>
</p:sld>
</file>

<file path=ppt/theme/theme1.xml><?xml version="1.0" encoding="utf-8"?>
<a:theme xmlns:a="http://schemas.openxmlformats.org/drawingml/2006/main" name="PPTmall_Isesko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FFEE3B8E34C14DBAADEC3A87D8CDCC" ma:contentTypeVersion="10" ma:contentTypeDescription="Skapa ett nytt dokument." ma:contentTypeScope="" ma:versionID="2887aa3b5dce8670954ba202c78b8d94">
  <xsd:schema xmlns:xsd="http://www.w3.org/2001/XMLSchema" xmlns:xs="http://www.w3.org/2001/XMLSchema" xmlns:p="http://schemas.microsoft.com/office/2006/metadata/properties" xmlns:ns2="25bd7524-0b92-4a4a-bb18-a12729da3a50" xmlns:ns3="8046eafb-1d53-41e9-aca1-00f2d75bc76f" targetNamespace="http://schemas.microsoft.com/office/2006/metadata/properties" ma:root="true" ma:fieldsID="4ab05bdd1ed859972334b6819f762f12" ns2:_="" ns3:_="">
    <xsd:import namespace="25bd7524-0b92-4a4a-bb18-a12729da3a50"/>
    <xsd:import namespace="8046eafb-1d53-41e9-aca1-00f2d75bc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d7524-0b92-4a4a-bb18-a12729da3a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6eafb-1d53-41e9-aca1-00f2d75bc7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D76426-9CE8-4342-B3C7-9C86954971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d7524-0b92-4a4a-bb18-a12729da3a50"/>
    <ds:schemaRef ds:uri="8046eafb-1d53-41e9-aca1-00f2d75bc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0459C5-7C9C-4D55-B45A-0BF6F0E31E86}">
  <ds:schemaRefs>
    <ds:schemaRef ds:uri="http://www.w3.org/XML/1998/namespace"/>
    <ds:schemaRef ds:uri="25bd7524-0b92-4a4a-bb18-a12729da3a50"/>
    <ds:schemaRef ds:uri="http://schemas.openxmlformats.org/package/2006/metadata/core-properties"/>
    <ds:schemaRef ds:uri="8046eafb-1d53-41e9-aca1-00f2d75bc76f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9D2F28-78AE-4B30-9798-83290FE2E0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5517</TotalTime>
  <Words>2417</Words>
  <Application>Microsoft Macintosh PowerPoint</Application>
  <PresentationFormat>Bildspel på skärmen (4:3)</PresentationFormat>
  <Paragraphs>469</Paragraphs>
  <Slides>52</Slides>
  <Notes>52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52</vt:i4>
      </vt:variant>
    </vt:vector>
  </HeadingPairs>
  <TitlesOfParts>
    <vt:vector size="55" baseType="lpstr">
      <vt:lpstr>Arial</vt:lpstr>
      <vt:lpstr>Calibri</vt:lpstr>
      <vt:lpstr>PPTmall_Iseskog</vt:lpstr>
      <vt:lpstr>TIANDAGEN    21 september 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TIANDAGEN för Handels   19 oktober 2022</dc:title>
  <cp:lastModifiedBy>Ylva Telander</cp:lastModifiedBy>
  <cp:revision>968</cp:revision>
  <cp:lastPrinted>2022-10-18T06:36:29Z</cp:lastPrinted>
  <dcterms:created xsi:type="dcterms:W3CDTF">2015-09-24T06:35:21Z</dcterms:created>
  <dcterms:modified xsi:type="dcterms:W3CDTF">2023-09-22T13:08:49Z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0x010100C3FFEE3B8E34C14DBAADEC3A87D8CDCC</vt:lpwstr>
  </property>
</Properties>
</file>